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8"/>
  </p:notesMasterIdLst>
  <p:sldIdLst>
    <p:sldId id="256" r:id="rId2"/>
    <p:sldId id="299" r:id="rId3"/>
    <p:sldId id="264" r:id="rId4"/>
    <p:sldId id="257" r:id="rId5"/>
    <p:sldId id="258" r:id="rId6"/>
    <p:sldId id="259" r:id="rId7"/>
    <p:sldId id="260" r:id="rId8"/>
    <p:sldId id="261" r:id="rId9"/>
    <p:sldId id="262" r:id="rId10"/>
    <p:sldId id="265" r:id="rId11"/>
    <p:sldId id="263" r:id="rId12"/>
    <p:sldId id="269" r:id="rId13"/>
    <p:sldId id="271" r:id="rId14"/>
    <p:sldId id="270" r:id="rId15"/>
    <p:sldId id="272" r:id="rId16"/>
    <p:sldId id="283" r:id="rId17"/>
    <p:sldId id="284" r:id="rId18"/>
    <p:sldId id="292" r:id="rId19"/>
    <p:sldId id="266" r:id="rId20"/>
    <p:sldId id="274" r:id="rId21"/>
    <p:sldId id="275" r:id="rId22"/>
    <p:sldId id="276" r:id="rId23"/>
    <p:sldId id="277" r:id="rId24"/>
    <p:sldId id="278" r:id="rId25"/>
    <p:sldId id="279" r:id="rId26"/>
    <p:sldId id="281" r:id="rId27"/>
    <p:sldId id="288" r:id="rId28"/>
    <p:sldId id="282" r:id="rId29"/>
    <p:sldId id="267" r:id="rId30"/>
    <p:sldId id="273" r:id="rId31"/>
    <p:sldId id="285" r:id="rId32"/>
    <p:sldId id="286" r:id="rId33"/>
    <p:sldId id="289" r:id="rId34"/>
    <p:sldId id="290" r:id="rId35"/>
    <p:sldId id="291" r:id="rId36"/>
    <p:sldId id="293" r:id="rId37"/>
    <p:sldId id="294" r:id="rId38"/>
    <p:sldId id="295" r:id="rId39"/>
    <p:sldId id="296" r:id="rId40"/>
    <p:sldId id="297" r:id="rId41"/>
    <p:sldId id="268" r:id="rId42"/>
    <p:sldId id="298" r:id="rId43"/>
    <p:sldId id="301" r:id="rId44"/>
    <p:sldId id="303" r:id="rId45"/>
    <p:sldId id="305" r:id="rId46"/>
    <p:sldId id="304" r:id="rId47"/>
    <p:sldId id="307" r:id="rId48"/>
    <p:sldId id="308" r:id="rId49"/>
    <p:sldId id="310" r:id="rId50"/>
    <p:sldId id="313" r:id="rId51"/>
    <p:sldId id="311" r:id="rId52"/>
    <p:sldId id="312" r:id="rId53"/>
    <p:sldId id="302" r:id="rId54"/>
    <p:sldId id="309" r:id="rId55"/>
    <p:sldId id="306" r:id="rId56"/>
    <p:sldId id="300" r:id="rId57"/>
  </p:sldIdLst>
  <p:sldSz cx="12192000" cy="6858000"/>
  <p:notesSz cx="6858000" cy="9144000"/>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68D9ED-8F09-42B6-AB4E-33DC46C7C458}" v="1350" dt="2022-11-07T13:49:29.546"/>
    <p1510:client id="{444F1869-7C06-4165-8A9C-A7365A9D5EB0}" v="235" dt="2022-11-07T16:18:40.346"/>
    <p1510:client id="{5E2CD025-39A0-3446-900B-9E88C90428F9}" v="5564" dt="2022-11-07T17:16:50.183"/>
    <p1510:client id="{943F355B-3280-42BC-96E0-ED9FC9640BD2}" v="3306" dt="2022-11-08T13:27:38.469"/>
    <p1510:client id="{9FDBF518-F59D-43C1-B909-4920B4DAD177}" v="6" dt="2022-11-07T17:19:55.607"/>
    <p1510:client id="{C05D8FC7-6198-421E-A8EB-503071D5F698}" v="2189" dt="2022-11-08T13:47:15.0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2011A1-0907-344A-958D-F38F2DEDA4F6}" type="datetimeFigureOut">
              <a:rPr lang="en-US" smtClean="0"/>
              <a:t>11/8/2022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223B3-A6BA-804B-9097-34CB99673FA7}" type="slidenum">
              <a:rPr lang="en-US" smtClean="0"/>
              <a:t>‹N›</a:t>
            </a:fld>
            <a:endParaRPr lang="en-US"/>
          </a:p>
        </p:txBody>
      </p:sp>
    </p:spTree>
    <p:extLst>
      <p:ext uri="{BB962C8B-B14F-4D97-AF65-F5344CB8AC3E}">
        <p14:creationId xmlns:p14="http://schemas.microsoft.com/office/powerpoint/2010/main" val="5059652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C223B3-A6BA-804B-9097-34CB99673FA7}" type="slidenum">
              <a:rPr lang="en-US" smtClean="0"/>
              <a:t>9</a:t>
            </a:fld>
            <a:endParaRPr lang="en-US"/>
          </a:p>
        </p:txBody>
      </p:sp>
    </p:spTree>
    <p:extLst>
      <p:ext uri="{BB962C8B-B14F-4D97-AF65-F5344CB8AC3E}">
        <p14:creationId xmlns:p14="http://schemas.microsoft.com/office/powerpoint/2010/main" val="3485949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C223B3-A6BA-804B-9097-34CB99673FA7}" type="slidenum">
              <a:rPr lang="en-US" smtClean="0"/>
              <a:t>15</a:t>
            </a:fld>
            <a:endParaRPr lang="en-US"/>
          </a:p>
        </p:txBody>
      </p:sp>
    </p:spTree>
    <p:extLst>
      <p:ext uri="{BB962C8B-B14F-4D97-AF65-F5344CB8AC3E}">
        <p14:creationId xmlns:p14="http://schemas.microsoft.com/office/powerpoint/2010/main" val="3452187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Maybe here, since silicon has an indirect band gap, you can also show the band gap coming from the interpolation to highlight the difference with the band gap showed in the previous slide.</a:t>
            </a:r>
          </a:p>
          <a:p>
            <a:endParaRPr lang="en-US"/>
          </a:p>
        </p:txBody>
      </p:sp>
      <p:sp>
        <p:nvSpPr>
          <p:cNvPr id="4" name="Slide Number Placeholder 3"/>
          <p:cNvSpPr>
            <a:spLocks noGrp="1"/>
          </p:cNvSpPr>
          <p:nvPr>
            <p:ph type="sldNum" sz="quarter" idx="5"/>
          </p:nvPr>
        </p:nvSpPr>
        <p:spPr/>
        <p:txBody>
          <a:bodyPr/>
          <a:lstStyle/>
          <a:p>
            <a:fld id="{2AC223B3-A6BA-804B-9097-34CB99673FA7}" type="slidenum">
              <a:rPr lang="en-US" smtClean="0"/>
              <a:t>16</a:t>
            </a:fld>
            <a:endParaRPr lang="en-US"/>
          </a:p>
        </p:txBody>
      </p:sp>
    </p:spTree>
    <p:extLst>
      <p:ext uri="{BB962C8B-B14F-4D97-AF65-F5344CB8AC3E}">
        <p14:creationId xmlns:p14="http://schemas.microsoft.com/office/powerpoint/2010/main" val="22886576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AC223B3-A6BA-804B-9097-34CB99673FA7}" type="slidenum">
              <a:rPr lang="en-US" smtClean="0"/>
              <a:t>17</a:t>
            </a:fld>
            <a:endParaRPr lang="en-US"/>
          </a:p>
        </p:txBody>
      </p:sp>
    </p:spTree>
    <p:extLst>
      <p:ext uri="{BB962C8B-B14F-4D97-AF65-F5344CB8AC3E}">
        <p14:creationId xmlns:p14="http://schemas.microsoft.com/office/powerpoint/2010/main" val="1805048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C468D-AC06-C0B9-27E4-304269F2C3A3}"/>
              </a:ext>
            </a:extLst>
          </p:cNvPr>
          <p:cNvSpPr>
            <a:spLocks noGrp="1"/>
          </p:cNvSpPr>
          <p:nvPr>
            <p:ph type="title"/>
          </p:nvPr>
        </p:nvSpPr>
        <p:spPr>
          <a:xfrm>
            <a:off x="1882902" y="2766218"/>
            <a:ext cx="8426196" cy="1325563"/>
          </a:xfrm>
        </p:spPr>
        <p:txBody>
          <a:bodyPr>
            <a:normAutofit/>
          </a:bodyPr>
          <a:lstStyle>
            <a:lvl1pPr algn="ctr">
              <a:defRPr sz="4400"/>
            </a:lvl1pPr>
          </a:lstStyle>
          <a:p>
            <a:r>
              <a:rPr lang="en-GB"/>
              <a:t>Click to edit Master title style</a:t>
            </a:r>
            <a:endParaRPr lang="en-US"/>
          </a:p>
        </p:txBody>
      </p:sp>
      <p:pic>
        <p:nvPicPr>
          <p:cNvPr id="6" name="Picture 5" descr="Logo&#10;&#10;Description automatically generated">
            <a:extLst>
              <a:ext uri="{FF2B5EF4-FFF2-40B4-BE49-F238E27FC236}">
                <a16:creationId xmlns:a16="http://schemas.microsoft.com/office/drawing/2014/main" id="{58D857CD-64AD-23D5-CE95-2D45F150B5B0}"/>
              </a:ext>
            </a:extLst>
          </p:cNvPr>
          <p:cNvPicPr>
            <a:picLocks noChangeAspect="1"/>
          </p:cNvPicPr>
          <p:nvPr userDrawn="1"/>
        </p:nvPicPr>
        <p:blipFill>
          <a:blip r:embed="rId2"/>
          <a:stretch>
            <a:fillRect/>
          </a:stretch>
        </p:blipFill>
        <p:spPr>
          <a:xfrm>
            <a:off x="4713394" y="423305"/>
            <a:ext cx="2765211" cy="1325563"/>
          </a:xfrm>
          <a:prstGeom prst="rect">
            <a:avLst/>
          </a:prstGeom>
        </p:spPr>
      </p:pic>
    </p:spTree>
    <p:extLst>
      <p:ext uri="{BB962C8B-B14F-4D97-AF65-F5344CB8AC3E}">
        <p14:creationId xmlns:p14="http://schemas.microsoft.com/office/powerpoint/2010/main" val="4259642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82B7C-C9A6-ABEC-9315-2FDD371176D1}"/>
              </a:ext>
            </a:extLst>
          </p:cNvPr>
          <p:cNvSpPr>
            <a:spLocks noGrp="1"/>
          </p:cNvSpPr>
          <p:nvPr>
            <p:ph type="title"/>
          </p:nvPr>
        </p:nvSpPr>
        <p:spPr>
          <a:xfrm>
            <a:off x="388620" y="202439"/>
            <a:ext cx="8426196" cy="862681"/>
          </a:xfrm>
        </p:spPr>
        <p:txBody>
          <a:bodyPr/>
          <a:lstStyle/>
          <a:p>
            <a:r>
              <a:rPr lang="en-GB"/>
              <a:t>Click to edit Master title style</a:t>
            </a:r>
            <a:endParaRPr lang="en-US"/>
          </a:p>
        </p:txBody>
      </p:sp>
      <p:sp>
        <p:nvSpPr>
          <p:cNvPr id="6" name="Date Placeholder 5">
            <a:extLst>
              <a:ext uri="{FF2B5EF4-FFF2-40B4-BE49-F238E27FC236}">
                <a16:creationId xmlns:a16="http://schemas.microsoft.com/office/drawing/2014/main" id="{ED66BA72-83BC-18A5-6DCA-7BC6CA88F61A}"/>
              </a:ext>
            </a:extLst>
          </p:cNvPr>
          <p:cNvSpPr>
            <a:spLocks noGrp="1"/>
          </p:cNvSpPr>
          <p:nvPr>
            <p:ph type="dt" sz="half" idx="10"/>
          </p:nvPr>
        </p:nvSpPr>
        <p:spPr/>
        <p:txBody>
          <a:bodyPr/>
          <a:lstStyle/>
          <a:p>
            <a:r>
              <a:rPr lang="de-CH"/>
              <a:t>11/11/2022</a:t>
            </a:r>
            <a:endParaRPr lang="en-US"/>
          </a:p>
        </p:txBody>
      </p:sp>
      <p:sp>
        <p:nvSpPr>
          <p:cNvPr id="7" name="Footer Placeholder 6">
            <a:extLst>
              <a:ext uri="{FF2B5EF4-FFF2-40B4-BE49-F238E27FC236}">
                <a16:creationId xmlns:a16="http://schemas.microsoft.com/office/drawing/2014/main" id="{7AAA1625-C08A-811A-AE03-641A0D450825}"/>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8" name="Slide Number Placeholder 7">
            <a:extLst>
              <a:ext uri="{FF2B5EF4-FFF2-40B4-BE49-F238E27FC236}">
                <a16:creationId xmlns:a16="http://schemas.microsoft.com/office/drawing/2014/main" id="{1CC74C0B-F462-248A-C35E-29C330497BDD}"/>
              </a:ext>
            </a:extLst>
          </p:cNvPr>
          <p:cNvSpPr>
            <a:spLocks noGrp="1"/>
          </p:cNvSpPr>
          <p:nvPr>
            <p:ph type="sldNum" sz="quarter" idx="12"/>
          </p:nvPr>
        </p:nvSpPr>
        <p:spPr/>
        <p:txBody>
          <a:bodyPr/>
          <a:lstStyle/>
          <a:p>
            <a:fld id="{55679443-67DE-1C41-B86D-AF2A0FED94EA}" type="slidenum">
              <a:rPr lang="en-US" smtClean="0"/>
              <a:pPr/>
              <a:t>‹N›</a:t>
            </a:fld>
            <a:endParaRPr lang="en-US"/>
          </a:p>
        </p:txBody>
      </p:sp>
      <p:pic>
        <p:nvPicPr>
          <p:cNvPr id="9" name="Picture 8" descr="Logo&#10;&#10;Description automatically generated">
            <a:extLst>
              <a:ext uri="{FF2B5EF4-FFF2-40B4-BE49-F238E27FC236}">
                <a16:creationId xmlns:a16="http://schemas.microsoft.com/office/drawing/2014/main" id="{CFC7692A-8179-2A96-F45D-F50A19E87EC6}"/>
              </a:ext>
            </a:extLst>
          </p:cNvPr>
          <p:cNvPicPr>
            <a:picLocks noChangeAspect="1"/>
          </p:cNvPicPr>
          <p:nvPr userDrawn="1"/>
        </p:nvPicPr>
        <p:blipFill>
          <a:blip r:embed="rId2"/>
          <a:stretch>
            <a:fillRect/>
          </a:stretch>
        </p:blipFill>
        <p:spPr>
          <a:xfrm>
            <a:off x="10003771" y="202439"/>
            <a:ext cx="1799609" cy="862681"/>
          </a:xfrm>
          <a:prstGeom prst="rect">
            <a:avLst/>
          </a:prstGeom>
        </p:spPr>
      </p:pic>
    </p:spTree>
    <p:extLst>
      <p:ext uri="{BB962C8B-B14F-4D97-AF65-F5344CB8AC3E}">
        <p14:creationId xmlns:p14="http://schemas.microsoft.com/office/powerpoint/2010/main" val="59933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slid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FCC99A5-D860-EEB9-12A3-E84A166C5F9C}"/>
              </a:ext>
            </a:extLst>
          </p:cNvPr>
          <p:cNvSpPr>
            <a:spLocks noGrp="1"/>
          </p:cNvSpPr>
          <p:nvPr>
            <p:ph type="sldNum" sz="quarter" idx="10"/>
          </p:nvPr>
        </p:nvSpPr>
        <p:spPr/>
        <p:txBody>
          <a:bodyPr/>
          <a:lstStyle/>
          <a:p>
            <a:fld id="{55679443-67DE-1C41-B86D-AF2A0FED94EA}" type="slidenum">
              <a:rPr lang="en-US" smtClean="0"/>
              <a:pPr/>
              <a:t>‹N›</a:t>
            </a:fld>
            <a:endParaRPr lang="en-US"/>
          </a:p>
        </p:txBody>
      </p:sp>
      <p:sp>
        <p:nvSpPr>
          <p:cNvPr id="4" name="Date Placeholder 3">
            <a:extLst>
              <a:ext uri="{FF2B5EF4-FFF2-40B4-BE49-F238E27FC236}">
                <a16:creationId xmlns:a16="http://schemas.microsoft.com/office/drawing/2014/main" id="{CD619608-2FA0-06F4-EC23-A71F2C2CFE6F}"/>
              </a:ext>
            </a:extLst>
          </p:cNvPr>
          <p:cNvSpPr>
            <a:spLocks noGrp="1"/>
          </p:cNvSpPr>
          <p:nvPr>
            <p:ph type="dt" sz="half" idx="11"/>
          </p:nvPr>
        </p:nvSpPr>
        <p:spPr/>
        <p:txBody>
          <a:bodyPr/>
          <a:lstStyle/>
          <a:p>
            <a:r>
              <a:rPr lang="de-CH"/>
              <a:t>11/11/2022</a:t>
            </a:r>
            <a:endParaRPr lang="en-US"/>
          </a:p>
        </p:txBody>
      </p:sp>
      <p:sp>
        <p:nvSpPr>
          <p:cNvPr id="6" name="Footer Placeholder 6">
            <a:extLst>
              <a:ext uri="{FF2B5EF4-FFF2-40B4-BE49-F238E27FC236}">
                <a16:creationId xmlns:a16="http://schemas.microsoft.com/office/drawing/2014/main" id="{C8F96973-4751-617C-F418-1751E169DB6D}"/>
              </a:ext>
            </a:extLst>
          </p:cNvPr>
          <p:cNvSpPr>
            <a:spLocks noGrp="1"/>
          </p:cNvSpPr>
          <p:nvPr>
            <p:ph type="ftr" sz="quarter" idx="12"/>
          </p:nvPr>
        </p:nvSpPr>
        <p:spPr>
          <a:xfrm>
            <a:off x="3845052" y="6272785"/>
            <a:ext cx="4501896" cy="547368"/>
          </a:xfrm>
        </p:spPr>
        <p:txBody>
          <a:bodyPr/>
          <a:lstStyle/>
          <a:p>
            <a:r>
              <a:rPr lang="en-US"/>
              <a:t>Advanced Quantum ESPRESSO tutorial: Hubbard and Koopmans functionals from linear response</a:t>
            </a:r>
          </a:p>
        </p:txBody>
      </p:sp>
      <p:pic>
        <p:nvPicPr>
          <p:cNvPr id="7" name="Picture 6" descr="Logo&#10;&#10;Description automatically generated">
            <a:extLst>
              <a:ext uri="{FF2B5EF4-FFF2-40B4-BE49-F238E27FC236}">
                <a16:creationId xmlns:a16="http://schemas.microsoft.com/office/drawing/2014/main" id="{2361C340-C160-F2CD-F986-4B8044F2040C}"/>
              </a:ext>
            </a:extLst>
          </p:cNvPr>
          <p:cNvPicPr>
            <a:picLocks noChangeAspect="1"/>
          </p:cNvPicPr>
          <p:nvPr userDrawn="1"/>
        </p:nvPicPr>
        <p:blipFill>
          <a:blip r:embed="rId2"/>
          <a:stretch>
            <a:fillRect/>
          </a:stretch>
        </p:blipFill>
        <p:spPr>
          <a:xfrm>
            <a:off x="10003771" y="202439"/>
            <a:ext cx="1799609" cy="862681"/>
          </a:xfrm>
          <a:prstGeom prst="rect">
            <a:avLst/>
          </a:prstGeom>
        </p:spPr>
      </p:pic>
    </p:spTree>
    <p:extLst>
      <p:ext uri="{BB962C8B-B14F-4D97-AF65-F5344CB8AC3E}">
        <p14:creationId xmlns:p14="http://schemas.microsoft.com/office/powerpoint/2010/main" val="20505181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5">
            <a:alphaModFix amt="10000"/>
            <a:lum/>
            <a:extLst>
              <a:ext uri="{96DAC541-7B7A-43D3-8B79-37D633B846F1}">
                <asvg:svgBlip xmlns:asvg="http://schemas.microsoft.com/office/drawing/2016/SVG/main" r:embed="rId6"/>
              </a:ext>
            </a:extLst>
          </a:blip>
          <a:srcRect/>
          <a:stretch>
            <a:fillRect t="-39000" b="-39000"/>
          </a:stretch>
        </a:blip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6FE1B167-845D-DEB5-3B70-09CC847087FA}"/>
              </a:ext>
            </a:extLst>
          </p:cNvPr>
          <p:cNvSpPr>
            <a:spLocks noGrp="1"/>
          </p:cNvSpPr>
          <p:nvPr>
            <p:ph type="body" idx="1"/>
          </p:nvPr>
        </p:nvSpPr>
        <p:spPr>
          <a:xfrm>
            <a:off x="388620" y="1736852"/>
            <a:ext cx="11414760" cy="25974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14" name="Title Placeholder 13">
            <a:extLst>
              <a:ext uri="{FF2B5EF4-FFF2-40B4-BE49-F238E27FC236}">
                <a16:creationId xmlns:a16="http://schemas.microsoft.com/office/drawing/2014/main" id="{7F655875-46AD-F568-8A06-3585C3C1B0DD}"/>
              </a:ext>
            </a:extLst>
          </p:cNvPr>
          <p:cNvSpPr>
            <a:spLocks noGrp="1"/>
          </p:cNvSpPr>
          <p:nvPr>
            <p:ph type="title"/>
          </p:nvPr>
        </p:nvSpPr>
        <p:spPr>
          <a:xfrm>
            <a:off x="388620" y="202439"/>
            <a:ext cx="8426196"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19" name="Slide Number Placeholder 18">
            <a:extLst>
              <a:ext uri="{FF2B5EF4-FFF2-40B4-BE49-F238E27FC236}">
                <a16:creationId xmlns:a16="http://schemas.microsoft.com/office/drawing/2014/main" id="{1B93D78F-E569-1872-1D4F-23838C7DA37F}"/>
              </a:ext>
            </a:extLst>
          </p:cNvPr>
          <p:cNvSpPr>
            <a:spLocks noGrp="1"/>
          </p:cNvSpPr>
          <p:nvPr>
            <p:ph type="sldNum" sz="quarter" idx="4"/>
          </p:nvPr>
        </p:nvSpPr>
        <p:spPr>
          <a:xfrm>
            <a:off x="9060180" y="6272785"/>
            <a:ext cx="2743200" cy="547368"/>
          </a:xfrm>
          <a:prstGeom prst="rect">
            <a:avLst/>
          </a:prstGeom>
        </p:spPr>
        <p:txBody>
          <a:bodyPr vert="horz" lIns="91440" tIns="45720" rIns="91440" bIns="45720" rtlCol="0" anchor="ctr"/>
          <a:lstStyle>
            <a:lvl1pPr algn="r">
              <a:defRPr sz="1200">
                <a:solidFill>
                  <a:schemeClr val="tx1">
                    <a:tint val="75000"/>
                  </a:schemeClr>
                </a:solidFill>
                <a:latin typeface="Century Gothic" panose="020B0502020202020204" pitchFamily="34" charset="0"/>
              </a:defRPr>
            </a:lvl1pPr>
          </a:lstStyle>
          <a:p>
            <a:fld id="{55679443-67DE-1C41-B86D-AF2A0FED94EA}" type="slidenum">
              <a:rPr lang="en-US" smtClean="0"/>
              <a:pPr/>
              <a:t>‹N›</a:t>
            </a:fld>
            <a:endParaRPr lang="en-US"/>
          </a:p>
        </p:txBody>
      </p:sp>
      <p:sp>
        <p:nvSpPr>
          <p:cNvPr id="22" name="Date Placeholder 21">
            <a:extLst>
              <a:ext uri="{FF2B5EF4-FFF2-40B4-BE49-F238E27FC236}">
                <a16:creationId xmlns:a16="http://schemas.microsoft.com/office/drawing/2014/main" id="{3086AF03-1C76-C68D-5FB9-93C5690A9868}"/>
              </a:ext>
            </a:extLst>
          </p:cNvPr>
          <p:cNvSpPr>
            <a:spLocks noGrp="1"/>
          </p:cNvSpPr>
          <p:nvPr>
            <p:ph type="dt" sz="half" idx="2"/>
          </p:nvPr>
        </p:nvSpPr>
        <p:spPr>
          <a:xfrm>
            <a:off x="388620" y="6272785"/>
            <a:ext cx="2743200" cy="547368"/>
          </a:xfrm>
          <a:prstGeom prst="rect">
            <a:avLst/>
          </a:prstGeom>
        </p:spPr>
        <p:txBody>
          <a:bodyPr vert="horz" lIns="91440" tIns="45720" rIns="91440" bIns="45720" rtlCol="0" anchor="ctr"/>
          <a:lstStyle>
            <a:lvl1pPr algn="l">
              <a:defRPr sz="1200">
                <a:solidFill>
                  <a:schemeClr val="tx1">
                    <a:tint val="75000"/>
                  </a:schemeClr>
                </a:solidFill>
                <a:latin typeface="Century Gothic" panose="020B0502020202020204" pitchFamily="34" charset="0"/>
              </a:defRPr>
            </a:lvl1pPr>
          </a:lstStyle>
          <a:p>
            <a:r>
              <a:rPr lang="de-CH"/>
              <a:t>11/11/2022</a:t>
            </a:r>
            <a:endParaRPr lang="en-US"/>
          </a:p>
        </p:txBody>
      </p:sp>
      <p:sp>
        <p:nvSpPr>
          <p:cNvPr id="23" name="Footer Placeholder 22">
            <a:extLst>
              <a:ext uri="{FF2B5EF4-FFF2-40B4-BE49-F238E27FC236}">
                <a16:creationId xmlns:a16="http://schemas.microsoft.com/office/drawing/2014/main" id="{6E0BAEA9-69C7-6ADE-2069-DA64E96C6626}"/>
              </a:ext>
            </a:extLst>
          </p:cNvPr>
          <p:cNvSpPr>
            <a:spLocks noGrp="1"/>
          </p:cNvSpPr>
          <p:nvPr>
            <p:ph type="ftr" sz="quarter" idx="3"/>
          </p:nvPr>
        </p:nvSpPr>
        <p:spPr>
          <a:xfrm>
            <a:off x="3845052" y="6272785"/>
            <a:ext cx="4501896" cy="547368"/>
          </a:xfrm>
          <a:prstGeom prst="rect">
            <a:avLst/>
          </a:prstGeom>
        </p:spPr>
        <p:txBody>
          <a:bodyPr vert="horz" lIns="91440" tIns="45720" rIns="91440" bIns="45720" rtlCol="0" anchor="ctr"/>
          <a:lstStyle>
            <a:lvl1pPr algn="ctr">
              <a:defRPr sz="1200">
                <a:solidFill>
                  <a:schemeClr val="tx1">
                    <a:tint val="75000"/>
                  </a:schemeClr>
                </a:solidFill>
                <a:latin typeface="Century Gothic" panose="020B0502020202020204" pitchFamily="34" charset="0"/>
              </a:defRPr>
            </a:lvl1pPr>
          </a:lstStyle>
          <a:p>
            <a:r>
              <a:rPr lang="en-US"/>
              <a:t>Advanced Quantum ESPRESSO tutorial: Hubbard and Koopmans functionals from linear response</a:t>
            </a:r>
          </a:p>
        </p:txBody>
      </p:sp>
    </p:spTree>
    <p:extLst>
      <p:ext uri="{BB962C8B-B14F-4D97-AF65-F5344CB8AC3E}">
        <p14:creationId xmlns:p14="http://schemas.microsoft.com/office/powerpoint/2010/main" val="3186170682"/>
      </p:ext>
    </p:extLst>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Lst>
  <p:hf hdr="0"/>
  <p:txStyles>
    <p:title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koopmans-functionals.org/en/stable/input_file.html&#8203;"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koopmans-functionals.org/en/stable/input_file.html&#8203;"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5.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hyperlink" Target="https://koopmans-functionals.org/en/stable/input_file.html&#8203;"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A4497-9024-EF5A-EB62-2A3AE6C84E9A}"/>
              </a:ext>
            </a:extLst>
          </p:cNvPr>
          <p:cNvSpPr>
            <a:spLocks noGrp="1"/>
          </p:cNvSpPr>
          <p:nvPr>
            <p:ph type="title"/>
          </p:nvPr>
        </p:nvSpPr>
        <p:spPr>
          <a:xfrm>
            <a:off x="874395" y="2033036"/>
            <a:ext cx="10947302" cy="2299558"/>
          </a:xfrm>
        </p:spPr>
        <p:txBody>
          <a:bodyPr>
            <a:normAutofit fontScale="90000"/>
          </a:bodyPr>
          <a:lstStyle/>
          <a:p>
            <a:r>
              <a:rPr lang="en-US" sz="4000">
                <a:latin typeface="Century Gothic"/>
              </a:rPr>
              <a:t>Advanced Quantum ESPRESSO tutorial: </a:t>
            </a:r>
            <a:br>
              <a:rPr lang="en-US" sz="4000">
                <a:latin typeface="Century Gothic"/>
              </a:rPr>
            </a:br>
            <a:r>
              <a:rPr lang="en-US" sz="4000">
                <a:latin typeface="Century Gothic"/>
              </a:rPr>
              <a:t>Hubbard and Koopmans functionals</a:t>
            </a:r>
            <a:br>
              <a:rPr lang="en-US" sz="4000"/>
            </a:br>
            <a:r>
              <a:rPr lang="en-US" sz="4000">
                <a:latin typeface="Century Gothic"/>
              </a:rPr>
              <a:t>from linear response</a:t>
            </a:r>
            <a:br>
              <a:rPr lang="en-US" sz="3100">
                <a:latin typeface="Century Gothic"/>
              </a:rPr>
            </a:br>
            <a:br>
              <a:rPr lang="en-US" sz="3100">
                <a:latin typeface="Century Gothic"/>
              </a:rPr>
            </a:br>
            <a:r>
              <a:rPr lang="en-US" sz="3100" b="0">
                <a:latin typeface="Century Gothic"/>
              </a:rPr>
              <a:t>Edward Linscott, Riccardo De Gennaro, and Nicola Colonna, </a:t>
            </a:r>
            <a:endParaRPr lang="en-US" sz="3100" b="0"/>
          </a:p>
        </p:txBody>
      </p:sp>
      <p:sp>
        <p:nvSpPr>
          <p:cNvPr id="3" name="TextBox 2">
            <a:extLst>
              <a:ext uri="{FF2B5EF4-FFF2-40B4-BE49-F238E27FC236}">
                <a16:creationId xmlns:a16="http://schemas.microsoft.com/office/drawing/2014/main" id="{893F8A0B-B4DF-5F59-0B1B-847BF5EDC3BD}"/>
              </a:ext>
            </a:extLst>
          </p:cNvPr>
          <p:cNvSpPr txBox="1"/>
          <p:nvPr/>
        </p:nvSpPr>
        <p:spPr>
          <a:xfrm>
            <a:off x="4312920" y="4578779"/>
            <a:ext cx="3566160" cy="461665"/>
          </a:xfrm>
          <a:prstGeom prst="rect">
            <a:avLst/>
          </a:prstGeom>
          <a:noFill/>
        </p:spPr>
        <p:txBody>
          <a:bodyPr wrap="square" rtlCol="0">
            <a:spAutoFit/>
          </a:bodyPr>
          <a:lstStyle/>
          <a:p>
            <a:pPr algn="ctr"/>
            <a:r>
              <a:rPr lang="en-US" sz="2400" u="sng">
                <a:latin typeface="Century Gothic" panose="020B0502020202020204" pitchFamily="34" charset="0"/>
              </a:rPr>
              <a:t>DAY 3 – Hands-on</a:t>
            </a:r>
          </a:p>
        </p:txBody>
      </p:sp>
    </p:spTree>
    <p:extLst>
      <p:ext uri="{BB962C8B-B14F-4D97-AF65-F5344CB8AC3E}">
        <p14:creationId xmlns:p14="http://schemas.microsoft.com/office/powerpoint/2010/main" val="9065822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10</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5" name="TextBox 4">
            <a:extLst>
              <a:ext uri="{FF2B5EF4-FFF2-40B4-BE49-F238E27FC236}">
                <a16:creationId xmlns:a16="http://schemas.microsoft.com/office/drawing/2014/main" id="{CD50E1B9-07A7-EF50-D745-A71F95B334CA}"/>
              </a:ext>
            </a:extLst>
          </p:cNvPr>
          <p:cNvSpPr txBox="1"/>
          <p:nvPr/>
        </p:nvSpPr>
        <p:spPr>
          <a:xfrm>
            <a:off x="3945411" y="2875002"/>
            <a:ext cx="4301177" cy="1107996"/>
          </a:xfrm>
          <a:prstGeom prst="rect">
            <a:avLst/>
          </a:prstGeom>
          <a:noFill/>
        </p:spPr>
        <p:txBody>
          <a:bodyPr wrap="none" rtlCol="0">
            <a:spAutoFit/>
          </a:bodyPr>
          <a:lstStyle/>
          <a:p>
            <a:r>
              <a:rPr lang="en-US" sz="6600" b="1">
                <a:latin typeface="Century Gothic" panose="020B0502020202020204" pitchFamily="34" charset="0"/>
              </a:rPr>
              <a:t>Tutorial #2</a:t>
            </a:r>
          </a:p>
        </p:txBody>
      </p:sp>
    </p:spTree>
    <p:extLst>
      <p:ext uri="{BB962C8B-B14F-4D97-AF65-F5344CB8AC3E}">
        <p14:creationId xmlns:p14="http://schemas.microsoft.com/office/powerpoint/2010/main" val="12662523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8671-9C33-8227-CFE3-73E38E2DFD2E}"/>
              </a:ext>
            </a:extLst>
          </p:cNvPr>
          <p:cNvSpPr>
            <a:spLocks noGrp="1"/>
          </p:cNvSpPr>
          <p:nvPr>
            <p:ph type="title"/>
          </p:nvPr>
        </p:nvSpPr>
        <p:spPr/>
        <p:txBody>
          <a:bodyPr>
            <a:normAutofit/>
          </a:bodyPr>
          <a:lstStyle/>
          <a:p>
            <a:r>
              <a:rPr lang="en-US" sz="3600">
                <a:latin typeface="Century Gothic"/>
              </a:rPr>
              <a:t>Bulk silicon with KCP</a:t>
            </a:r>
          </a:p>
        </p:txBody>
      </p:sp>
      <p:sp>
        <p:nvSpPr>
          <p:cNvPr id="3" name="Date Placeholder 2">
            <a:extLst>
              <a:ext uri="{FF2B5EF4-FFF2-40B4-BE49-F238E27FC236}">
                <a16:creationId xmlns:a16="http://schemas.microsoft.com/office/drawing/2014/main" id="{C5616FC1-3B4C-5442-25CA-E597ABC8B9F7}"/>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27F54BF7-F990-8FC2-B24C-FB4D960B6B3E}"/>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6" name="Slide Number Placeholder 5">
            <a:extLst>
              <a:ext uri="{FF2B5EF4-FFF2-40B4-BE49-F238E27FC236}">
                <a16:creationId xmlns:a16="http://schemas.microsoft.com/office/drawing/2014/main" id="{054E5ADF-20AE-362D-6BB9-220DB94196E7}"/>
              </a:ext>
            </a:extLst>
          </p:cNvPr>
          <p:cNvSpPr>
            <a:spLocks noGrp="1"/>
          </p:cNvSpPr>
          <p:nvPr>
            <p:ph type="sldNum" sz="quarter" idx="12"/>
          </p:nvPr>
        </p:nvSpPr>
        <p:spPr/>
        <p:txBody>
          <a:bodyPr/>
          <a:lstStyle/>
          <a:p>
            <a:fld id="{55679443-67DE-1C41-B86D-AF2A0FED94EA}" type="slidenum">
              <a:rPr lang="en-US" smtClean="0"/>
              <a:pPr/>
              <a:t>11</a:t>
            </a:fld>
            <a:endParaRPr lang="en-US"/>
          </a:p>
        </p:txBody>
      </p:sp>
      <p:sp>
        <p:nvSpPr>
          <p:cNvPr id="10" name="TextBox 9">
            <a:extLst>
              <a:ext uri="{FF2B5EF4-FFF2-40B4-BE49-F238E27FC236}">
                <a16:creationId xmlns:a16="http://schemas.microsoft.com/office/drawing/2014/main" id="{25AF69E8-D6A6-5CE7-166C-765EE88331F4}"/>
              </a:ext>
            </a:extLst>
          </p:cNvPr>
          <p:cNvSpPr txBox="1"/>
          <p:nvPr/>
        </p:nvSpPr>
        <p:spPr>
          <a:xfrm>
            <a:off x="495300" y="1162242"/>
            <a:ext cx="7331964" cy="646331"/>
          </a:xfrm>
          <a:prstGeom prst="rect">
            <a:avLst/>
          </a:prstGeom>
          <a:noFill/>
        </p:spPr>
        <p:txBody>
          <a:bodyPr wrap="square" lIns="91440" tIns="45720" rIns="91440" bIns="45720" rtlCol="0" anchor="t">
            <a:spAutoFit/>
          </a:bodyPr>
          <a:lstStyle/>
          <a:p>
            <a:r>
              <a:rPr lang="en-US" u="sng"/>
              <a:t>Goal of the tutorial</a:t>
            </a:r>
            <a:r>
              <a:rPr lang="en-US"/>
              <a:t>:</a:t>
            </a:r>
          </a:p>
          <a:p>
            <a:r>
              <a:rPr lang="en-US"/>
              <a:t>compute the </a:t>
            </a:r>
            <a:r>
              <a:rPr lang="en-US" b="1"/>
              <a:t>band structure </a:t>
            </a:r>
            <a:r>
              <a:rPr lang="en-US"/>
              <a:t>of silicon.</a:t>
            </a:r>
          </a:p>
        </p:txBody>
      </p:sp>
      <p:sp>
        <p:nvSpPr>
          <p:cNvPr id="12" name="TextBox 11">
            <a:extLst>
              <a:ext uri="{FF2B5EF4-FFF2-40B4-BE49-F238E27FC236}">
                <a16:creationId xmlns:a16="http://schemas.microsoft.com/office/drawing/2014/main" id="{6066C766-829C-FE55-2ACB-E21AE67D4575}"/>
              </a:ext>
            </a:extLst>
          </p:cNvPr>
          <p:cNvSpPr txBox="1"/>
          <p:nvPr/>
        </p:nvSpPr>
        <p:spPr>
          <a:xfrm>
            <a:off x="495300" y="1949259"/>
            <a:ext cx="7331964" cy="1200329"/>
          </a:xfrm>
          <a:prstGeom prst="rect">
            <a:avLst/>
          </a:prstGeom>
          <a:noFill/>
        </p:spPr>
        <p:txBody>
          <a:bodyPr wrap="square" lIns="91440" tIns="45720" rIns="91440" bIns="45720" rtlCol="0" anchor="t">
            <a:spAutoFit/>
          </a:bodyPr>
          <a:lstStyle/>
          <a:p>
            <a:r>
              <a:rPr lang="en-US" u="sng"/>
              <a:t>Method</a:t>
            </a:r>
            <a:r>
              <a:rPr lang="en-US"/>
              <a:t>:</a:t>
            </a:r>
          </a:p>
          <a:p>
            <a:pPr marL="800100" lvl="1" indent="-342900">
              <a:buFont typeface="Arial" panose="020B0604020202020204" pitchFamily="34" charset="0"/>
              <a:buChar char="•"/>
            </a:pPr>
            <a:r>
              <a:rPr lang="en-US"/>
              <a:t>KI and </a:t>
            </a:r>
            <a:r>
              <a:rPr lang="en-US" err="1"/>
              <a:t>pKIPZ</a:t>
            </a:r>
            <a:endParaRPr lang="en-US"/>
          </a:p>
          <a:p>
            <a:pPr marL="800100" lvl="1" indent="-342900">
              <a:buFont typeface="Arial" panose="020B0604020202020204" pitchFamily="34" charset="0"/>
              <a:buChar char="•"/>
            </a:pPr>
            <a:r>
              <a:rPr lang="en-US"/>
              <a:t>Screening parameters computed from </a:t>
            </a:r>
            <a:br>
              <a:rPr lang="en-US"/>
            </a:br>
            <a:r>
              <a:rPr lang="en-US"/>
              <a:t>finite-energy differences (KCP code)</a:t>
            </a:r>
          </a:p>
        </p:txBody>
      </p:sp>
      <p:sp>
        <p:nvSpPr>
          <p:cNvPr id="13" name="TextBox 12">
            <a:extLst>
              <a:ext uri="{FF2B5EF4-FFF2-40B4-BE49-F238E27FC236}">
                <a16:creationId xmlns:a16="http://schemas.microsoft.com/office/drawing/2014/main" id="{406ACD43-97D4-D65E-6242-C8FEEE0CC8A6}"/>
              </a:ext>
            </a:extLst>
          </p:cNvPr>
          <p:cNvSpPr txBox="1"/>
          <p:nvPr/>
        </p:nvSpPr>
        <p:spPr>
          <a:xfrm>
            <a:off x="495300" y="3351829"/>
            <a:ext cx="7331964" cy="1754326"/>
          </a:xfrm>
          <a:prstGeom prst="rect">
            <a:avLst/>
          </a:prstGeom>
          <a:noFill/>
        </p:spPr>
        <p:txBody>
          <a:bodyPr wrap="square" lIns="91440" tIns="45720" rIns="91440" bIns="45720" rtlCol="0" anchor="t">
            <a:spAutoFit/>
          </a:bodyPr>
          <a:lstStyle/>
          <a:p>
            <a:r>
              <a:rPr lang="en-US" u="sng"/>
              <a:t>Main steps</a:t>
            </a:r>
            <a:r>
              <a:rPr lang="en-US"/>
              <a:t>:</a:t>
            </a:r>
          </a:p>
          <a:p>
            <a:pPr marL="914400" lvl="1" indent="-457200">
              <a:buFont typeface="+mj-lt"/>
              <a:buAutoNum type="arabicPeriod"/>
            </a:pPr>
            <a:r>
              <a:rPr lang="en-US"/>
              <a:t>DFT initialization</a:t>
            </a:r>
          </a:p>
          <a:p>
            <a:pPr marL="914400" lvl="1" indent="-457200">
              <a:buAutoNum type="arabicPeriod"/>
            </a:pPr>
            <a:r>
              <a:rPr lang="en-US"/>
              <a:t>Maximally localized </a:t>
            </a:r>
            <a:r>
              <a:rPr lang="en-US" err="1"/>
              <a:t>Wannier</a:t>
            </a:r>
            <a:r>
              <a:rPr lang="en-US"/>
              <a:t> functions</a:t>
            </a:r>
          </a:p>
          <a:p>
            <a:pPr marL="914400" lvl="1" indent="-457200">
              <a:buFont typeface="+mj-lt"/>
              <a:buAutoNum type="arabicPeriod"/>
            </a:pPr>
            <a:r>
              <a:rPr lang="en-US"/>
              <a:t>Screening parameters</a:t>
            </a:r>
          </a:p>
          <a:p>
            <a:pPr marL="914400" lvl="1" indent="-457200">
              <a:buFont typeface="+mj-lt"/>
              <a:buAutoNum type="arabicPeriod"/>
            </a:pPr>
            <a:r>
              <a:rPr lang="en-US"/>
              <a:t>Final KI calculation</a:t>
            </a:r>
          </a:p>
          <a:p>
            <a:pPr marL="914400" lvl="1" indent="-457200">
              <a:buFont typeface="+mj-lt"/>
              <a:buAutoNum type="arabicPeriod"/>
            </a:pPr>
            <a:r>
              <a:rPr lang="en-US"/>
              <a:t>Band structure unfolding &amp; interpolation</a:t>
            </a:r>
          </a:p>
        </p:txBody>
      </p:sp>
      <p:sp>
        <p:nvSpPr>
          <p:cNvPr id="16" name="TextBox 15">
            <a:extLst>
              <a:ext uri="{FF2B5EF4-FFF2-40B4-BE49-F238E27FC236}">
                <a16:creationId xmlns:a16="http://schemas.microsoft.com/office/drawing/2014/main" id="{E071544B-0EDF-1B08-BAFC-A8F5509687CE}"/>
              </a:ext>
            </a:extLst>
          </p:cNvPr>
          <p:cNvSpPr txBox="1"/>
          <p:nvPr/>
        </p:nvSpPr>
        <p:spPr>
          <a:xfrm>
            <a:off x="495300" y="5504804"/>
            <a:ext cx="3493264"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Day3/exercise2</a:t>
            </a:r>
          </a:p>
        </p:txBody>
      </p:sp>
      <p:pic>
        <p:nvPicPr>
          <p:cNvPr id="5" name="Picture 6">
            <a:extLst>
              <a:ext uri="{FF2B5EF4-FFF2-40B4-BE49-F238E27FC236}">
                <a16:creationId xmlns:a16="http://schemas.microsoft.com/office/drawing/2014/main" id="{3F1F32E7-F4F2-5A40-A143-D4C9D86C262A}"/>
              </a:ext>
            </a:extLst>
          </p:cNvPr>
          <p:cNvPicPr>
            <a:picLocks noChangeAspect="1"/>
          </p:cNvPicPr>
          <p:nvPr/>
        </p:nvPicPr>
        <p:blipFill rotWithShape="1">
          <a:blip r:embed="rId2"/>
          <a:srcRect l="25146" r="29678" b="-318"/>
          <a:stretch/>
        </p:blipFill>
        <p:spPr>
          <a:xfrm>
            <a:off x="7417982" y="1518945"/>
            <a:ext cx="3732668" cy="3811254"/>
          </a:xfrm>
          <a:prstGeom prst="rect">
            <a:avLst/>
          </a:prstGeom>
        </p:spPr>
      </p:pic>
    </p:spTree>
    <p:extLst>
      <p:ext uri="{BB962C8B-B14F-4D97-AF65-F5344CB8AC3E}">
        <p14:creationId xmlns:p14="http://schemas.microsoft.com/office/powerpoint/2010/main" val="27332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443F-9E59-47AB-8221-0A60D3677D6C}"/>
              </a:ext>
            </a:extLst>
          </p:cNvPr>
          <p:cNvSpPr>
            <a:spLocks noGrp="1"/>
          </p:cNvSpPr>
          <p:nvPr>
            <p:ph type="title"/>
          </p:nvPr>
        </p:nvSpPr>
        <p:spPr/>
        <p:txBody>
          <a:bodyPr/>
          <a:lstStyle/>
          <a:p>
            <a:r>
              <a:rPr lang="en-US"/>
              <a:t>JSON input file</a:t>
            </a:r>
          </a:p>
        </p:txBody>
      </p:sp>
      <p:sp>
        <p:nvSpPr>
          <p:cNvPr id="3" name="Date Placeholder 2">
            <a:extLst>
              <a:ext uri="{FF2B5EF4-FFF2-40B4-BE49-F238E27FC236}">
                <a16:creationId xmlns:a16="http://schemas.microsoft.com/office/drawing/2014/main" id="{0553C363-C092-127E-BB9E-147025F9FF50}"/>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CD3B680B-36FF-7CD8-80C1-43A1D8200612}"/>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40E17025-4EB5-86E1-0734-D24E4EB484EB}"/>
              </a:ext>
            </a:extLst>
          </p:cNvPr>
          <p:cNvSpPr>
            <a:spLocks noGrp="1"/>
          </p:cNvSpPr>
          <p:nvPr>
            <p:ph type="sldNum" sz="quarter" idx="12"/>
          </p:nvPr>
        </p:nvSpPr>
        <p:spPr/>
        <p:txBody>
          <a:bodyPr/>
          <a:lstStyle/>
          <a:p>
            <a:fld id="{55679443-67DE-1C41-B86D-AF2A0FED94EA}" type="slidenum">
              <a:rPr lang="en-US" smtClean="0"/>
              <a:pPr/>
              <a:t>12</a:t>
            </a:fld>
            <a:endParaRPr lang="en-US"/>
          </a:p>
        </p:txBody>
      </p:sp>
      <p:sp>
        <p:nvSpPr>
          <p:cNvPr id="20" name="TextBox 19">
            <a:extLst>
              <a:ext uri="{FF2B5EF4-FFF2-40B4-BE49-F238E27FC236}">
                <a16:creationId xmlns:a16="http://schemas.microsoft.com/office/drawing/2014/main" id="{9D0D0296-8E7E-8AEA-EBB0-FF2120DB8B92}"/>
              </a:ext>
            </a:extLst>
          </p:cNvPr>
          <p:cNvSpPr txBox="1"/>
          <p:nvPr/>
        </p:nvSpPr>
        <p:spPr>
          <a:xfrm>
            <a:off x="4392246" y="5564554"/>
            <a:ext cx="72468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t>For more info:</a:t>
            </a:r>
            <a:br>
              <a:rPr lang="en-US" sz="1400"/>
            </a:br>
            <a:r>
              <a:rPr lang="en-US" sz="1400">
                <a:hlinkClick r:id="rId2"/>
              </a:rPr>
              <a:t>https://koopmans-functionals.org/en/latest/input_file.html</a:t>
            </a:r>
            <a:endParaRPr lang="en-US" sz="1400"/>
          </a:p>
        </p:txBody>
      </p:sp>
      <p:sp>
        <p:nvSpPr>
          <p:cNvPr id="27" name="TextBox 26">
            <a:extLst>
              <a:ext uri="{FF2B5EF4-FFF2-40B4-BE49-F238E27FC236}">
                <a16:creationId xmlns:a16="http://schemas.microsoft.com/office/drawing/2014/main" id="{478E7D4E-4F62-8C53-A741-B18C12705DD3}"/>
              </a:ext>
            </a:extLst>
          </p:cNvPr>
          <p:cNvSpPr txBox="1"/>
          <p:nvPr/>
        </p:nvSpPr>
        <p:spPr>
          <a:xfrm>
            <a:off x="6334600" y="1670893"/>
            <a:ext cx="5409737" cy="523220"/>
          </a:xfrm>
          <a:prstGeom prst="rect">
            <a:avLst/>
          </a:prstGeom>
          <a:noFill/>
        </p:spPr>
        <p:txBody>
          <a:bodyPr wrap="square" lIns="91440" tIns="45720" rIns="91440" bIns="45720" rtlCol="0" anchor="t">
            <a:spAutoFit/>
          </a:bodyPr>
          <a:lstStyle/>
          <a:p>
            <a:r>
              <a:rPr lang="en-US" sz="1400"/>
              <a:t>Activating/deactivating </a:t>
            </a:r>
            <a:r>
              <a:rPr lang="en-US" sz="1400" err="1"/>
              <a:t>Makov</a:t>
            </a:r>
            <a:r>
              <a:rPr lang="en-US" sz="1400"/>
              <a:t>-Payne charge corrections for the </a:t>
            </a:r>
            <a:r>
              <a:rPr lang="en-US" sz="1400">
                <a:latin typeface="Century Gothic"/>
                <a:ea typeface="Cambria"/>
              </a:rPr>
              <a:t>N±1 calculations</a:t>
            </a:r>
          </a:p>
        </p:txBody>
      </p:sp>
      <p:pic>
        <p:nvPicPr>
          <p:cNvPr id="28" name="Picture 28" descr="Text&#10;&#10;Description automatically generated">
            <a:extLst>
              <a:ext uri="{FF2B5EF4-FFF2-40B4-BE49-F238E27FC236}">
                <a16:creationId xmlns:a16="http://schemas.microsoft.com/office/drawing/2014/main" id="{32087214-5E92-0CA8-12BB-A35FCD7B54B8}"/>
              </a:ext>
            </a:extLst>
          </p:cNvPr>
          <p:cNvPicPr>
            <a:picLocks noChangeAspect="1"/>
          </p:cNvPicPr>
          <p:nvPr/>
        </p:nvPicPr>
        <p:blipFill>
          <a:blip r:embed="rId3"/>
          <a:stretch>
            <a:fillRect/>
          </a:stretch>
        </p:blipFill>
        <p:spPr>
          <a:xfrm>
            <a:off x="770965" y="1531944"/>
            <a:ext cx="3854823" cy="4296138"/>
          </a:xfrm>
          <a:prstGeom prst="rect">
            <a:avLst/>
          </a:prstGeom>
        </p:spPr>
      </p:pic>
      <p:cxnSp>
        <p:nvCxnSpPr>
          <p:cNvPr id="25" name="Straight Arrow Connector 24">
            <a:extLst>
              <a:ext uri="{FF2B5EF4-FFF2-40B4-BE49-F238E27FC236}">
                <a16:creationId xmlns:a16="http://schemas.microsoft.com/office/drawing/2014/main" id="{A47E9387-F73F-E75D-913C-7DCCE8D4B9D7}"/>
              </a:ext>
            </a:extLst>
          </p:cNvPr>
          <p:cNvCxnSpPr>
            <a:cxnSpLocks/>
          </p:cNvCxnSpPr>
          <p:nvPr/>
        </p:nvCxnSpPr>
        <p:spPr>
          <a:xfrm flipV="1">
            <a:off x="2925588" y="1929634"/>
            <a:ext cx="3371743" cy="2711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FA31324-FD3F-9E67-845E-91198541CCF5}"/>
              </a:ext>
            </a:extLst>
          </p:cNvPr>
          <p:cNvCxnSpPr>
            <a:cxnSpLocks/>
          </p:cNvCxnSpPr>
          <p:nvPr/>
        </p:nvCxnSpPr>
        <p:spPr>
          <a:xfrm flipV="1">
            <a:off x="3084462" y="2424347"/>
            <a:ext cx="4821535" cy="6781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6111991-69FF-9A0B-1398-BDC5D28BDA5F}"/>
              </a:ext>
            </a:extLst>
          </p:cNvPr>
          <p:cNvSpPr txBox="1"/>
          <p:nvPr/>
        </p:nvSpPr>
        <p:spPr>
          <a:xfrm>
            <a:off x="7911830" y="2174978"/>
            <a:ext cx="3645550" cy="523220"/>
          </a:xfrm>
          <a:prstGeom prst="rect">
            <a:avLst/>
          </a:prstGeom>
          <a:noFill/>
        </p:spPr>
        <p:txBody>
          <a:bodyPr wrap="none" lIns="91440" tIns="45720" rIns="91440" bIns="45720" rtlCol="0" anchor="t">
            <a:spAutoFit/>
          </a:bodyPr>
          <a:lstStyle/>
          <a:p>
            <a:r>
              <a:rPr lang="en-US" sz="1400"/>
              <a:t>Initializing orbitals to maximally localized</a:t>
            </a:r>
            <a:br>
              <a:rPr lang="en-US" sz="1400"/>
            </a:br>
            <a:r>
              <a:rPr lang="en-US" sz="1400" err="1"/>
              <a:t>Wannier</a:t>
            </a:r>
            <a:r>
              <a:rPr lang="en-US" sz="1400"/>
              <a:t> functions (MLWFs)</a:t>
            </a:r>
            <a:endParaRPr lang="en-US"/>
          </a:p>
        </p:txBody>
      </p:sp>
      <p:cxnSp>
        <p:nvCxnSpPr>
          <p:cNvPr id="8" name="Straight Arrow Connector 7">
            <a:extLst>
              <a:ext uri="{FF2B5EF4-FFF2-40B4-BE49-F238E27FC236}">
                <a16:creationId xmlns:a16="http://schemas.microsoft.com/office/drawing/2014/main" id="{EE1B41BE-4625-67DF-33F4-19B9C7E286F5}"/>
              </a:ext>
            </a:extLst>
          </p:cNvPr>
          <p:cNvCxnSpPr>
            <a:cxnSpLocks/>
          </p:cNvCxnSpPr>
          <p:nvPr/>
        </p:nvCxnSpPr>
        <p:spPr>
          <a:xfrm>
            <a:off x="2878274" y="2657108"/>
            <a:ext cx="3426299" cy="146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CF0FF96-2086-AE37-3586-BDCB1013B03B}"/>
              </a:ext>
            </a:extLst>
          </p:cNvPr>
          <p:cNvSpPr txBox="1"/>
          <p:nvPr/>
        </p:nvSpPr>
        <p:spPr>
          <a:xfrm>
            <a:off x="6308019" y="2608798"/>
            <a:ext cx="1661032" cy="369332"/>
          </a:xfrm>
          <a:prstGeom prst="rect">
            <a:avLst/>
          </a:prstGeom>
          <a:noFill/>
        </p:spPr>
        <p:txBody>
          <a:bodyPr wrap="none" lIns="91440" tIns="45720" rIns="91440" bIns="45720" rtlCol="0" anchor="t">
            <a:spAutoFit/>
          </a:bodyPr>
          <a:lstStyle/>
          <a:p>
            <a:r>
              <a:rPr lang="en-US" sz="1400"/>
              <a:t>Initial guess for </a:t>
            </a:r>
            <a:r>
              <a:rPr lang="en-US">
                <a:latin typeface="Cambria"/>
                <a:ea typeface="Cambria"/>
                <a:cs typeface="Calibri"/>
              </a:rPr>
              <a:t>α</a:t>
            </a:r>
            <a:r>
              <a:rPr lang="en-US" baseline="-25000" err="1">
                <a:latin typeface="Cambria"/>
                <a:ea typeface="Cambria"/>
                <a:cs typeface="Calibri"/>
              </a:rPr>
              <a:t>i</a:t>
            </a:r>
          </a:p>
        </p:txBody>
      </p:sp>
      <p:sp>
        <p:nvSpPr>
          <p:cNvPr id="17" name="TextBox 16">
            <a:extLst>
              <a:ext uri="{FF2B5EF4-FFF2-40B4-BE49-F238E27FC236}">
                <a16:creationId xmlns:a16="http://schemas.microsoft.com/office/drawing/2014/main" id="{DD2185F4-EC51-EEF3-A07A-A2122E131AA2}"/>
              </a:ext>
            </a:extLst>
          </p:cNvPr>
          <p:cNvSpPr txBox="1"/>
          <p:nvPr/>
        </p:nvSpPr>
        <p:spPr>
          <a:xfrm>
            <a:off x="7708291" y="1265850"/>
            <a:ext cx="3631122"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Day3/exercise2</a:t>
            </a:r>
          </a:p>
        </p:txBody>
      </p:sp>
      <p:cxnSp>
        <p:nvCxnSpPr>
          <p:cNvPr id="10" name="Straight Arrow Connector 9">
            <a:extLst>
              <a:ext uri="{FF2B5EF4-FFF2-40B4-BE49-F238E27FC236}">
                <a16:creationId xmlns:a16="http://schemas.microsoft.com/office/drawing/2014/main" id="{27A301B6-7B27-8B24-AEAA-3804071D4F4B}"/>
              </a:ext>
            </a:extLst>
          </p:cNvPr>
          <p:cNvCxnSpPr>
            <a:cxnSpLocks/>
          </p:cNvCxnSpPr>
          <p:nvPr/>
        </p:nvCxnSpPr>
        <p:spPr>
          <a:xfrm>
            <a:off x="4347213" y="2833541"/>
            <a:ext cx="1937130" cy="10055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B5D2E9E-B6CA-57E1-B5C8-86E56B858126}"/>
              </a:ext>
            </a:extLst>
          </p:cNvPr>
          <p:cNvSpPr txBox="1"/>
          <p:nvPr/>
        </p:nvSpPr>
        <p:spPr>
          <a:xfrm>
            <a:off x="6308018" y="3022887"/>
            <a:ext cx="5331075" cy="1661993"/>
          </a:xfrm>
          <a:prstGeom prst="rect">
            <a:avLst/>
          </a:prstGeom>
          <a:noFill/>
        </p:spPr>
        <p:txBody>
          <a:bodyPr wrap="square" lIns="91440" tIns="45720" rIns="91440" bIns="45720" rtlCol="0" anchor="t">
            <a:spAutoFit/>
          </a:bodyPr>
          <a:lstStyle/>
          <a:p>
            <a:r>
              <a:rPr lang="en-US" sz="1400" u="sng"/>
              <a:t>Orbitals grouping</a:t>
            </a:r>
            <a:r>
              <a:rPr lang="en-US" sz="1400"/>
              <a:t>: tells the workflow how to group the orbitals during the calculation of </a:t>
            </a:r>
            <a:r>
              <a:rPr lang="en-US">
                <a:latin typeface="Cambria"/>
                <a:ea typeface="Cambria"/>
              </a:rPr>
              <a:t>α</a:t>
            </a:r>
            <a:r>
              <a:rPr lang="en-US" baseline="-25000" err="1">
                <a:latin typeface="Cambria"/>
                <a:ea typeface="Cambria"/>
              </a:rPr>
              <a:t>i</a:t>
            </a:r>
            <a:r>
              <a:rPr lang="en-US" sz="1400">
                <a:latin typeface="Century Gothic"/>
                <a:ea typeface="Cambria"/>
              </a:rPr>
              <a:t>. Usually this requires to know already the form of the variational orbitals, i.e. the MLWFs. In this specific case we have 8 states (4 occ, 4 emp): the 4 occupied MLWFs have a bonding sp3-like form (group 0), while the 4 MLWFs have an antibonding sp3-like form (group 1). </a:t>
            </a:r>
          </a:p>
        </p:txBody>
      </p:sp>
      <p:sp>
        <p:nvSpPr>
          <p:cNvPr id="12" name="TextBox 11">
            <a:extLst>
              <a:ext uri="{FF2B5EF4-FFF2-40B4-BE49-F238E27FC236}">
                <a16:creationId xmlns:a16="http://schemas.microsoft.com/office/drawing/2014/main" id="{746E1279-D35E-EE09-0DB3-B3A288BD4900}"/>
              </a:ext>
            </a:extLst>
          </p:cNvPr>
          <p:cNvSpPr txBox="1"/>
          <p:nvPr/>
        </p:nvSpPr>
        <p:spPr>
          <a:xfrm>
            <a:off x="6307666" y="4720167"/>
            <a:ext cx="540808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Alternatively, one can define a threshold (</a:t>
            </a:r>
            <a:r>
              <a:rPr lang="en-US" sz="1400">
                <a:latin typeface="Courier New"/>
                <a:ea typeface="+mn-lt"/>
                <a:cs typeface="+mn-lt"/>
              </a:rPr>
              <a:t>orbital_groups_self_hartree_tol</a:t>
            </a:r>
            <a:r>
              <a:rPr lang="en-US" sz="1400">
                <a:ea typeface="+mn-lt"/>
                <a:cs typeface="+mn-lt"/>
              </a:rPr>
              <a:t>) which differentiates between orbitals that have a different self-Hartree energy.</a:t>
            </a:r>
          </a:p>
          <a:p>
            <a:pPr algn="l"/>
            <a:endParaRPr lang="en-US" sz="1400"/>
          </a:p>
        </p:txBody>
      </p:sp>
    </p:spTree>
    <p:extLst>
      <p:ext uri="{BB962C8B-B14F-4D97-AF65-F5344CB8AC3E}">
        <p14:creationId xmlns:p14="http://schemas.microsoft.com/office/powerpoint/2010/main" val="1815488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443F-9E59-47AB-8221-0A60D3677D6C}"/>
              </a:ext>
            </a:extLst>
          </p:cNvPr>
          <p:cNvSpPr>
            <a:spLocks noGrp="1"/>
          </p:cNvSpPr>
          <p:nvPr>
            <p:ph type="title"/>
          </p:nvPr>
        </p:nvSpPr>
        <p:spPr/>
        <p:txBody>
          <a:bodyPr/>
          <a:lstStyle/>
          <a:p>
            <a:r>
              <a:rPr lang="en-US"/>
              <a:t>JSON input file</a:t>
            </a:r>
          </a:p>
        </p:txBody>
      </p:sp>
      <p:sp>
        <p:nvSpPr>
          <p:cNvPr id="3" name="Date Placeholder 2">
            <a:extLst>
              <a:ext uri="{FF2B5EF4-FFF2-40B4-BE49-F238E27FC236}">
                <a16:creationId xmlns:a16="http://schemas.microsoft.com/office/drawing/2014/main" id="{0553C363-C092-127E-BB9E-147025F9FF50}"/>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CD3B680B-36FF-7CD8-80C1-43A1D8200612}"/>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40E17025-4EB5-86E1-0734-D24E4EB484EB}"/>
              </a:ext>
            </a:extLst>
          </p:cNvPr>
          <p:cNvSpPr>
            <a:spLocks noGrp="1"/>
          </p:cNvSpPr>
          <p:nvPr>
            <p:ph type="sldNum" sz="quarter" idx="12"/>
          </p:nvPr>
        </p:nvSpPr>
        <p:spPr/>
        <p:txBody>
          <a:bodyPr/>
          <a:lstStyle/>
          <a:p>
            <a:fld id="{55679443-67DE-1C41-B86D-AF2A0FED94EA}" type="slidenum">
              <a:rPr lang="en-US" smtClean="0"/>
              <a:pPr/>
              <a:t>13</a:t>
            </a:fld>
            <a:endParaRPr lang="en-US"/>
          </a:p>
        </p:txBody>
      </p:sp>
      <p:sp>
        <p:nvSpPr>
          <p:cNvPr id="20" name="TextBox 19">
            <a:extLst>
              <a:ext uri="{FF2B5EF4-FFF2-40B4-BE49-F238E27FC236}">
                <a16:creationId xmlns:a16="http://schemas.microsoft.com/office/drawing/2014/main" id="{9D0D0296-8E7E-8AEA-EBB0-FF2120DB8B92}"/>
              </a:ext>
            </a:extLst>
          </p:cNvPr>
          <p:cNvSpPr txBox="1"/>
          <p:nvPr/>
        </p:nvSpPr>
        <p:spPr>
          <a:xfrm>
            <a:off x="4392246" y="5564554"/>
            <a:ext cx="72468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t>For more info:</a:t>
            </a:r>
            <a:br>
              <a:rPr lang="en-US" sz="1400"/>
            </a:br>
            <a:r>
              <a:rPr lang="en-US" sz="1400">
                <a:hlinkClick r:id="rId2"/>
              </a:rPr>
              <a:t>https://koopmans-functionals.org/en/latest/input_file.html</a:t>
            </a:r>
            <a:endParaRPr lang="en-US" sz="1400"/>
          </a:p>
        </p:txBody>
      </p:sp>
      <p:sp>
        <p:nvSpPr>
          <p:cNvPr id="7" name="TextBox 6">
            <a:extLst>
              <a:ext uri="{FF2B5EF4-FFF2-40B4-BE49-F238E27FC236}">
                <a16:creationId xmlns:a16="http://schemas.microsoft.com/office/drawing/2014/main" id="{36111991-69FF-9A0B-1398-BDC5D28BDA5F}"/>
              </a:ext>
            </a:extLst>
          </p:cNvPr>
          <p:cNvSpPr txBox="1"/>
          <p:nvPr/>
        </p:nvSpPr>
        <p:spPr>
          <a:xfrm>
            <a:off x="6709299" y="2901260"/>
            <a:ext cx="3956532" cy="523220"/>
          </a:xfrm>
          <a:prstGeom prst="rect">
            <a:avLst/>
          </a:prstGeom>
          <a:noFill/>
        </p:spPr>
        <p:txBody>
          <a:bodyPr wrap="none" lIns="91440" tIns="45720" rIns="91440" bIns="45720" rtlCol="0" anchor="t">
            <a:spAutoFit/>
          </a:bodyPr>
          <a:lstStyle/>
          <a:p>
            <a:r>
              <a:rPr lang="en-US" sz="1400" b="1"/>
              <a:t>Wannier90 block</a:t>
            </a:r>
            <a:r>
              <a:rPr lang="en-US" sz="1400"/>
              <a:t>:</a:t>
            </a:r>
            <a:br>
              <a:rPr lang="en-US" sz="1400"/>
            </a:br>
            <a:r>
              <a:rPr lang="en-US" sz="1400"/>
              <a:t>projections, disentanglement windows, etc.</a:t>
            </a:r>
          </a:p>
        </p:txBody>
      </p:sp>
      <p:sp>
        <p:nvSpPr>
          <p:cNvPr id="17" name="TextBox 16">
            <a:extLst>
              <a:ext uri="{FF2B5EF4-FFF2-40B4-BE49-F238E27FC236}">
                <a16:creationId xmlns:a16="http://schemas.microsoft.com/office/drawing/2014/main" id="{DD2185F4-EC51-EEF3-A07A-A2122E131AA2}"/>
              </a:ext>
            </a:extLst>
          </p:cNvPr>
          <p:cNvSpPr txBox="1"/>
          <p:nvPr/>
        </p:nvSpPr>
        <p:spPr>
          <a:xfrm>
            <a:off x="7708291" y="1265850"/>
            <a:ext cx="3631122"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Day3/exercise2</a:t>
            </a:r>
          </a:p>
        </p:txBody>
      </p:sp>
      <p:pic>
        <p:nvPicPr>
          <p:cNvPr id="13" name="Picture 13" descr="Text&#10;&#10;Description automatically generated">
            <a:extLst>
              <a:ext uri="{FF2B5EF4-FFF2-40B4-BE49-F238E27FC236}">
                <a16:creationId xmlns:a16="http://schemas.microsoft.com/office/drawing/2014/main" id="{35AF0147-DA5C-416E-8FBA-E8C26C86A43B}"/>
              </a:ext>
            </a:extLst>
          </p:cNvPr>
          <p:cNvPicPr>
            <a:picLocks noChangeAspect="1"/>
          </p:cNvPicPr>
          <p:nvPr/>
        </p:nvPicPr>
        <p:blipFill rotWithShape="1">
          <a:blip r:embed="rId3"/>
          <a:srcRect l="1463" t="1707" r="-183" b="-281"/>
          <a:stretch/>
        </p:blipFill>
        <p:spPr>
          <a:xfrm>
            <a:off x="710254" y="1557912"/>
            <a:ext cx="5752815" cy="3744921"/>
          </a:xfrm>
          <a:prstGeom prst="rect">
            <a:avLst/>
          </a:prstGeom>
        </p:spPr>
      </p:pic>
      <p:sp>
        <p:nvSpPr>
          <p:cNvPr id="15" name="Right Bracket 14">
            <a:extLst>
              <a:ext uri="{FF2B5EF4-FFF2-40B4-BE49-F238E27FC236}">
                <a16:creationId xmlns:a16="http://schemas.microsoft.com/office/drawing/2014/main" id="{8D58333F-3B83-9FE2-C8ED-4F465175E9F4}"/>
              </a:ext>
            </a:extLst>
          </p:cNvPr>
          <p:cNvSpPr/>
          <p:nvPr/>
        </p:nvSpPr>
        <p:spPr>
          <a:xfrm>
            <a:off x="6518860" y="2696284"/>
            <a:ext cx="72190" cy="928231"/>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FA31324-FD3F-9E67-845E-91198541CCF5}"/>
              </a:ext>
            </a:extLst>
          </p:cNvPr>
          <p:cNvCxnSpPr>
            <a:cxnSpLocks/>
          </p:cNvCxnSpPr>
          <p:nvPr/>
        </p:nvCxnSpPr>
        <p:spPr>
          <a:xfrm flipV="1">
            <a:off x="3227338" y="3984065"/>
            <a:ext cx="3595193" cy="201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ight Bracket 17">
            <a:extLst>
              <a:ext uri="{FF2B5EF4-FFF2-40B4-BE49-F238E27FC236}">
                <a16:creationId xmlns:a16="http://schemas.microsoft.com/office/drawing/2014/main" id="{615DCDE8-DA40-9ED3-5A6E-2ECBC662EDDE}"/>
              </a:ext>
            </a:extLst>
          </p:cNvPr>
          <p:cNvSpPr/>
          <p:nvPr/>
        </p:nvSpPr>
        <p:spPr>
          <a:xfrm>
            <a:off x="6518859" y="4374149"/>
            <a:ext cx="72190" cy="635155"/>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7C71389F-DD51-7BA4-9307-75E63B4B5900}"/>
              </a:ext>
            </a:extLst>
          </p:cNvPr>
          <p:cNvSpPr txBox="1"/>
          <p:nvPr/>
        </p:nvSpPr>
        <p:spPr>
          <a:xfrm>
            <a:off x="6709299" y="4395952"/>
            <a:ext cx="3052439" cy="523220"/>
          </a:xfrm>
          <a:prstGeom prst="rect">
            <a:avLst/>
          </a:prstGeom>
          <a:noFill/>
        </p:spPr>
        <p:txBody>
          <a:bodyPr wrap="none" lIns="91440" tIns="45720" rIns="91440" bIns="45720" rtlCol="0" anchor="t">
            <a:spAutoFit/>
          </a:bodyPr>
          <a:lstStyle/>
          <a:p>
            <a:r>
              <a:rPr lang="en-US" sz="1400" b="1"/>
              <a:t>Plotting block</a:t>
            </a:r>
            <a:r>
              <a:rPr lang="en-US" sz="1400"/>
              <a:t>:</a:t>
            </a:r>
            <a:br>
              <a:rPr lang="en-US" sz="1400"/>
            </a:br>
            <a:r>
              <a:rPr lang="en-US" sz="1400"/>
              <a:t>parameters relevant for the DOS</a:t>
            </a:r>
          </a:p>
        </p:txBody>
      </p:sp>
      <p:sp>
        <p:nvSpPr>
          <p:cNvPr id="21" name="TextBox 20">
            <a:extLst>
              <a:ext uri="{FF2B5EF4-FFF2-40B4-BE49-F238E27FC236}">
                <a16:creationId xmlns:a16="http://schemas.microsoft.com/office/drawing/2014/main" id="{C4B4288D-2078-8129-F5A7-E5807C84C807}"/>
              </a:ext>
            </a:extLst>
          </p:cNvPr>
          <p:cNvSpPr txBox="1"/>
          <p:nvPr/>
        </p:nvSpPr>
        <p:spPr>
          <a:xfrm>
            <a:off x="6826528" y="3817124"/>
            <a:ext cx="4466287" cy="307777"/>
          </a:xfrm>
          <a:prstGeom prst="rect">
            <a:avLst/>
          </a:prstGeom>
          <a:noFill/>
        </p:spPr>
        <p:txBody>
          <a:bodyPr wrap="none" lIns="91440" tIns="45720" rIns="91440" bIns="45720" rtlCol="0" anchor="t">
            <a:spAutoFit/>
          </a:bodyPr>
          <a:lstStyle/>
          <a:p>
            <a:r>
              <a:rPr lang="en-US" sz="1400"/>
              <a:t>Smooth interpolation method (discussed later on)</a:t>
            </a:r>
          </a:p>
        </p:txBody>
      </p:sp>
      <p:cxnSp>
        <p:nvCxnSpPr>
          <p:cNvPr id="22" name="Straight Arrow Connector 21">
            <a:extLst>
              <a:ext uri="{FF2B5EF4-FFF2-40B4-BE49-F238E27FC236}">
                <a16:creationId xmlns:a16="http://schemas.microsoft.com/office/drawing/2014/main" id="{622F609D-9A8A-6A2E-58EF-6583F94DAAEC}"/>
              </a:ext>
            </a:extLst>
          </p:cNvPr>
          <p:cNvCxnSpPr>
            <a:cxnSpLocks/>
          </p:cNvCxnSpPr>
          <p:nvPr/>
        </p:nvCxnSpPr>
        <p:spPr>
          <a:xfrm flipV="1">
            <a:off x="2670491" y="2203622"/>
            <a:ext cx="4152039" cy="201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BE9DF70C-2D34-84E4-B78A-F347FFEF7F5B}"/>
              </a:ext>
            </a:extLst>
          </p:cNvPr>
          <p:cNvSpPr txBox="1"/>
          <p:nvPr/>
        </p:nvSpPr>
        <p:spPr>
          <a:xfrm>
            <a:off x="6826528" y="1953559"/>
            <a:ext cx="3924854" cy="523220"/>
          </a:xfrm>
          <a:prstGeom prst="rect">
            <a:avLst/>
          </a:prstGeom>
          <a:noFill/>
        </p:spPr>
        <p:txBody>
          <a:bodyPr wrap="square" lIns="91440" tIns="45720" rIns="91440" bIns="45720" rtlCol="0" anchor="t">
            <a:spAutoFit/>
          </a:bodyPr>
          <a:lstStyle/>
          <a:p>
            <a:r>
              <a:rPr lang="en-US" sz="1400"/>
              <a:t>Num of bands in the initial PW DFT calc, preceding the calculation of MLWFs.</a:t>
            </a:r>
            <a:endParaRPr lang="en-US"/>
          </a:p>
        </p:txBody>
      </p:sp>
    </p:spTree>
    <p:extLst>
      <p:ext uri="{BB962C8B-B14F-4D97-AF65-F5344CB8AC3E}">
        <p14:creationId xmlns:p14="http://schemas.microsoft.com/office/powerpoint/2010/main" val="4261552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lstStyle/>
          <a:p>
            <a:r>
              <a:rPr lang="en-US">
                <a:latin typeface="Century Gothic"/>
              </a:rPr>
              <a:t>Orbitals initialization</a:t>
            </a:r>
            <a:endParaRPr lang="en-US" err="1"/>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14</a:t>
            </a:fld>
            <a:endParaRPr lang="en-US"/>
          </a:p>
        </p:txBody>
      </p:sp>
      <p:sp>
        <p:nvSpPr>
          <p:cNvPr id="7" name="TextBox 6">
            <a:extLst>
              <a:ext uri="{FF2B5EF4-FFF2-40B4-BE49-F238E27FC236}">
                <a16:creationId xmlns:a16="http://schemas.microsoft.com/office/drawing/2014/main" id="{12E7F74D-CB58-1289-A71E-15B549DEC5D7}"/>
              </a:ext>
            </a:extLst>
          </p:cNvPr>
          <p:cNvSpPr txBox="1"/>
          <p:nvPr/>
        </p:nvSpPr>
        <p:spPr>
          <a:xfrm>
            <a:off x="534163" y="1269327"/>
            <a:ext cx="665441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tutorial we chose to initialize the variational orbitals to maximally localized Wannier functions (MLWFs).</a:t>
            </a:r>
          </a:p>
        </p:txBody>
      </p:sp>
      <p:sp>
        <p:nvSpPr>
          <p:cNvPr id="10" name="TextBox 9">
            <a:extLst>
              <a:ext uri="{FF2B5EF4-FFF2-40B4-BE49-F238E27FC236}">
                <a16:creationId xmlns:a16="http://schemas.microsoft.com/office/drawing/2014/main" id="{77E915BE-CB82-68CA-37AB-317E93C4893D}"/>
              </a:ext>
            </a:extLst>
          </p:cNvPr>
          <p:cNvSpPr txBox="1"/>
          <p:nvPr/>
        </p:nvSpPr>
        <p:spPr>
          <a:xfrm>
            <a:off x="7475283" y="1267217"/>
            <a:ext cx="4182555"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Day3/exercise2/</a:t>
            </a:r>
            <a:r>
              <a:rPr lang="en-US" err="1">
                <a:latin typeface="Courier New"/>
                <a:cs typeface="Simplified Arabic Fixed"/>
              </a:rPr>
              <a:t>init</a:t>
            </a:r>
          </a:p>
        </p:txBody>
      </p:sp>
      <p:pic>
        <p:nvPicPr>
          <p:cNvPr id="9" name="Picture 10" descr="Text&#10;&#10;Description automatically generated">
            <a:extLst>
              <a:ext uri="{FF2B5EF4-FFF2-40B4-BE49-F238E27FC236}">
                <a16:creationId xmlns:a16="http://schemas.microsoft.com/office/drawing/2014/main" id="{E05EE397-7DCC-F04F-315D-9BC80278B3C0}"/>
              </a:ext>
            </a:extLst>
          </p:cNvPr>
          <p:cNvPicPr>
            <a:picLocks noChangeAspect="1"/>
          </p:cNvPicPr>
          <p:nvPr/>
        </p:nvPicPr>
        <p:blipFill>
          <a:blip r:embed="rId2"/>
          <a:stretch>
            <a:fillRect/>
          </a:stretch>
        </p:blipFill>
        <p:spPr>
          <a:xfrm>
            <a:off x="3444200" y="2240669"/>
            <a:ext cx="5297830" cy="3498487"/>
          </a:xfrm>
          <a:prstGeom prst="rect">
            <a:avLst/>
          </a:prstGeom>
        </p:spPr>
      </p:pic>
      <p:sp>
        <p:nvSpPr>
          <p:cNvPr id="6" name="TextBox 5">
            <a:extLst>
              <a:ext uri="{FF2B5EF4-FFF2-40B4-BE49-F238E27FC236}">
                <a16:creationId xmlns:a16="http://schemas.microsoft.com/office/drawing/2014/main" id="{71C35FD1-162C-82A0-79B7-AF18B2213F7F}"/>
              </a:ext>
            </a:extLst>
          </p:cNvPr>
          <p:cNvSpPr txBox="1"/>
          <p:nvPr/>
        </p:nvSpPr>
        <p:spPr>
          <a:xfrm>
            <a:off x="6770300" y="3292567"/>
            <a:ext cx="150434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solidFill>
                  <a:srgbClr val="FF0000"/>
                </a:solidFill>
              </a:rPr>
              <a:t>PW+W90</a:t>
            </a:r>
          </a:p>
        </p:txBody>
      </p:sp>
      <p:sp>
        <p:nvSpPr>
          <p:cNvPr id="8" name="TextBox 7">
            <a:extLst>
              <a:ext uri="{FF2B5EF4-FFF2-40B4-BE49-F238E27FC236}">
                <a16:creationId xmlns:a16="http://schemas.microsoft.com/office/drawing/2014/main" id="{ABF2441C-C2B7-3CCA-BA19-E526A24EEDCD}"/>
              </a:ext>
            </a:extLst>
          </p:cNvPr>
          <p:cNvSpPr txBox="1"/>
          <p:nvPr/>
        </p:nvSpPr>
        <p:spPr>
          <a:xfrm>
            <a:off x="4133955" y="4527532"/>
            <a:ext cx="5857377"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solidFill>
                  <a:srgbClr val="FF0000"/>
                </a:solidFill>
              </a:rPr>
              <a:t>PC to SC extension of the </a:t>
            </a:r>
            <a:r>
              <a:rPr lang="en-US" sz="1200" b="1" err="1">
                <a:solidFill>
                  <a:srgbClr val="FF0000"/>
                </a:solidFill>
              </a:rPr>
              <a:t>Wannier</a:t>
            </a:r>
            <a:r>
              <a:rPr lang="en-US" sz="1200" b="1">
                <a:solidFill>
                  <a:srgbClr val="FF0000"/>
                </a:solidFill>
              </a:rPr>
              <a:t> functions</a:t>
            </a:r>
          </a:p>
        </p:txBody>
      </p:sp>
    </p:spTree>
    <p:extLst>
      <p:ext uri="{BB962C8B-B14F-4D97-AF65-F5344CB8AC3E}">
        <p14:creationId xmlns:p14="http://schemas.microsoft.com/office/powerpoint/2010/main" val="24973958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a:latin typeface="Century Gothic"/>
              </a:rPr>
              <a:t>Final KI calculation</a:t>
            </a:r>
            <a:endParaRPr lang="en-US"/>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15</a:t>
            </a:fld>
            <a:endParaRPr lang="en-US"/>
          </a:p>
        </p:txBody>
      </p:sp>
      <p:sp>
        <p:nvSpPr>
          <p:cNvPr id="39" name="TextBox 38">
            <a:extLst>
              <a:ext uri="{FF2B5EF4-FFF2-40B4-BE49-F238E27FC236}">
                <a16:creationId xmlns:a16="http://schemas.microsoft.com/office/drawing/2014/main" id="{47C47E15-4B35-58CC-DD89-C741A0CCFC9D}"/>
              </a:ext>
            </a:extLst>
          </p:cNvPr>
          <p:cNvSpPr txBox="1"/>
          <p:nvPr/>
        </p:nvSpPr>
        <p:spPr>
          <a:xfrm>
            <a:off x="7337425" y="1267217"/>
            <a:ext cx="4320413"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Day3/exercise2/final</a:t>
            </a:r>
          </a:p>
        </p:txBody>
      </p:sp>
      <p:sp>
        <p:nvSpPr>
          <p:cNvPr id="6" name="TextBox 5">
            <a:extLst>
              <a:ext uri="{FF2B5EF4-FFF2-40B4-BE49-F238E27FC236}">
                <a16:creationId xmlns:a16="http://schemas.microsoft.com/office/drawing/2014/main" id="{EBB827DF-1D4F-1D93-4597-88B89C4B98A4}"/>
              </a:ext>
            </a:extLst>
          </p:cNvPr>
          <p:cNvSpPr txBox="1"/>
          <p:nvPr/>
        </p:nvSpPr>
        <p:spPr>
          <a:xfrm>
            <a:off x="534164" y="1269327"/>
            <a:ext cx="616055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Extract results from the </a:t>
            </a:r>
            <a:r>
              <a:rPr lang="en-US">
                <a:latin typeface="Courier New" panose="02070309020205020404" pitchFamily="49" charset="0"/>
                <a:cs typeface="Courier New" panose="02070309020205020404" pitchFamily="49" charset="0"/>
              </a:rPr>
              <a:t>.</a:t>
            </a:r>
            <a:r>
              <a:rPr lang="en-US" err="1">
                <a:latin typeface="Courier New" panose="02070309020205020404" pitchFamily="49" charset="0"/>
                <a:cs typeface="Courier New" panose="02070309020205020404" pitchFamily="49" charset="0"/>
              </a:rPr>
              <a:t>kwf</a:t>
            </a:r>
            <a:r>
              <a:rPr lang="en-US"/>
              <a:t> file.</a:t>
            </a:r>
          </a:p>
          <a:p>
            <a:endParaRPr lang="en-US"/>
          </a:p>
          <a:p>
            <a:r>
              <a:rPr lang="en-US"/>
              <a:t>Use </a:t>
            </a:r>
            <a:r>
              <a:rPr lang="en-US">
                <a:latin typeface="Courier New" panose="02070309020205020404" pitchFamily="49" charset="0"/>
                <a:cs typeface="Courier New" panose="02070309020205020404" pitchFamily="49" charset="0"/>
              </a:rPr>
              <a:t>python</a:t>
            </a:r>
            <a:r>
              <a:rPr lang="en-US"/>
              <a:t> in the interactive mode and run:</a:t>
            </a:r>
          </a:p>
        </p:txBody>
      </p:sp>
      <p:pic>
        <p:nvPicPr>
          <p:cNvPr id="7" name="Picture 7" descr="Text&#10;&#10;Description automatically generated">
            <a:extLst>
              <a:ext uri="{FF2B5EF4-FFF2-40B4-BE49-F238E27FC236}">
                <a16:creationId xmlns:a16="http://schemas.microsoft.com/office/drawing/2014/main" id="{1081044A-7258-103C-A2B8-5FE118141240}"/>
              </a:ext>
            </a:extLst>
          </p:cNvPr>
          <p:cNvPicPr>
            <a:picLocks noChangeAspect="1"/>
          </p:cNvPicPr>
          <p:nvPr/>
        </p:nvPicPr>
        <p:blipFill rotWithShape="1">
          <a:blip r:embed="rId3"/>
          <a:srcRect l="19289" r="-254" b="-1351"/>
          <a:stretch/>
        </p:blipFill>
        <p:spPr>
          <a:xfrm>
            <a:off x="683795" y="2396998"/>
            <a:ext cx="3203269" cy="760701"/>
          </a:xfrm>
          <a:prstGeom prst="rect">
            <a:avLst/>
          </a:prstGeom>
        </p:spPr>
      </p:pic>
      <p:sp>
        <p:nvSpPr>
          <p:cNvPr id="8" name="TextBox 7">
            <a:extLst>
              <a:ext uri="{FF2B5EF4-FFF2-40B4-BE49-F238E27FC236}">
                <a16:creationId xmlns:a16="http://schemas.microsoft.com/office/drawing/2014/main" id="{B7BDCA82-48DE-80FB-9317-49D6069DD06D}"/>
              </a:ext>
            </a:extLst>
          </p:cNvPr>
          <p:cNvSpPr txBox="1"/>
          <p:nvPr/>
        </p:nvSpPr>
        <p:spPr>
          <a:xfrm>
            <a:off x="4120365" y="2459080"/>
            <a:ext cx="616055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latin typeface="Courier New" panose="02070309020205020404" pitchFamily="49" charset="0"/>
                <a:cs typeface="Courier New" panose="02070309020205020404" pitchFamily="49" charset="0"/>
              </a:rPr>
              <a:t>wf</a:t>
            </a:r>
            <a:r>
              <a:rPr lang="en-US"/>
              <a:t> contains information (including the results of each calculation) of the entire workflow</a:t>
            </a:r>
          </a:p>
        </p:txBody>
      </p:sp>
      <p:sp>
        <p:nvSpPr>
          <p:cNvPr id="11" name="TextBox 10">
            <a:extLst>
              <a:ext uri="{FF2B5EF4-FFF2-40B4-BE49-F238E27FC236}">
                <a16:creationId xmlns:a16="http://schemas.microsoft.com/office/drawing/2014/main" id="{28BD0105-0F17-9B05-92A2-D033E1FF55FA}"/>
              </a:ext>
            </a:extLst>
          </p:cNvPr>
          <p:cNvSpPr txBox="1"/>
          <p:nvPr/>
        </p:nvSpPr>
        <p:spPr>
          <a:xfrm>
            <a:off x="534164" y="3382608"/>
            <a:ext cx="107815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E.g. </a:t>
            </a:r>
            <a:r>
              <a:rPr lang="en-US" err="1">
                <a:latin typeface="Courier New" panose="02070309020205020404" pitchFamily="49" charset="0"/>
                <a:cs typeface="Courier New" panose="02070309020205020404" pitchFamily="49" charset="0"/>
              </a:rPr>
              <a:t>wf.calculations</a:t>
            </a:r>
            <a:r>
              <a:rPr lang="en-US"/>
              <a:t> contains the list of all the calcs that were run by the workflow.</a:t>
            </a:r>
          </a:p>
        </p:txBody>
      </p:sp>
      <p:pic>
        <p:nvPicPr>
          <p:cNvPr id="12" name="Picture 12">
            <a:extLst>
              <a:ext uri="{FF2B5EF4-FFF2-40B4-BE49-F238E27FC236}">
                <a16:creationId xmlns:a16="http://schemas.microsoft.com/office/drawing/2014/main" id="{5B7AE032-2C2A-0137-E5FA-B84425396E07}"/>
              </a:ext>
            </a:extLst>
          </p:cNvPr>
          <p:cNvPicPr>
            <a:picLocks noChangeAspect="1"/>
          </p:cNvPicPr>
          <p:nvPr/>
        </p:nvPicPr>
        <p:blipFill rotWithShape="1">
          <a:blip r:embed="rId4"/>
          <a:srcRect l="9091" b="-4167"/>
          <a:stretch/>
        </p:blipFill>
        <p:spPr>
          <a:xfrm>
            <a:off x="686606" y="4020880"/>
            <a:ext cx="6332948" cy="250896"/>
          </a:xfrm>
          <a:prstGeom prst="rect">
            <a:avLst/>
          </a:prstGeom>
        </p:spPr>
      </p:pic>
      <p:pic>
        <p:nvPicPr>
          <p:cNvPr id="10" name="Picture 12" descr="Text&#10;&#10;Description automatically generated">
            <a:extLst>
              <a:ext uri="{FF2B5EF4-FFF2-40B4-BE49-F238E27FC236}">
                <a16:creationId xmlns:a16="http://schemas.microsoft.com/office/drawing/2014/main" id="{5C2AB112-8636-6B8D-6761-EDBEBAA26471}"/>
              </a:ext>
            </a:extLst>
          </p:cNvPr>
          <p:cNvPicPr>
            <a:picLocks noChangeAspect="1"/>
          </p:cNvPicPr>
          <p:nvPr/>
        </p:nvPicPr>
        <p:blipFill rotWithShape="1">
          <a:blip r:embed="rId5"/>
          <a:srcRect l="7371" r="17785" b="32275"/>
          <a:stretch/>
        </p:blipFill>
        <p:spPr>
          <a:xfrm>
            <a:off x="683795" y="4237887"/>
            <a:ext cx="6333297" cy="963511"/>
          </a:xfrm>
          <a:prstGeom prst="rect">
            <a:avLst/>
          </a:prstGeom>
        </p:spPr>
      </p:pic>
      <p:pic>
        <p:nvPicPr>
          <p:cNvPr id="13" name="Picture 12" descr="Text&#10;&#10;Description automatically generated">
            <a:extLst>
              <a:ext uri="{FF2B5EF4-FFF2-40B4-BE49-F238E27FC236}">
                <a16:creationId xmlns:a16="http://schemas.microsoft.com/office/drawing/2014/main" id="{45DBA681-5D67-26A9-7FBF-637C2E36957E}"/>
              </a:ext>
            </a:extLst>
          </p:cNvPr>
          <p:cNvPicPr>
            <a:picLocks noChangeAspect="1"/>
          </p:cNvPicPr>
          <p:nvPr/>
        </p:nvPicPr>
        <p:blipFill rotWithShape="1">
          <a:blip r:embed="rId5"/>
          <a:srcRect l="-53" t="70879" r="22223" b="549"/>
          <a:stretch/>
        </p:blipFill>
        <p:spPr>
          <a:xfrm>
            <a:off x="683795" y="5622094"/>
            <a:ext cx="6333433" cy="393540"/>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69EF91BC-83D5-2F38-93BB-E9884CEE420D}"/>
                  </a:ext>
                </a:extLst>
              </p:cNvPr>
              <p:cNvSpPr txBox="1"/>
              <p:nvPr/>
            </p:nvSpPr>
            <p:spPr>
              <a:xfrm>
                <a:off x="7337425" y="4941891"/>
                <a:ext cx="4685655"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Yet, only the energies corresponding to the points in the original </a:t>
                </a:r>
                <a14:m>
                  <m:oMath xmlns:m="http://schemas.openxmlformats.org/officeDocument/2006/math">
                    <m:r>
                      <a:rPr lang="en-US" b="1" i="1" dirty="0" smtClean="0">
                        <a:latin typeface="Cambria Math" panose="02040503050406030204" pitchFamily="18" charset="0"/>
                      </a:rPr>
                      <m:t>𝒌</m:t>
                    </m:r>
                  </m:oMath>
                </a14:m>
                <a:r>
                  <a:rPr lang="en-US"/>
                  <a:t>-grid are included.</a:t>
                </a:r>
                <a:br>
                  <a:rPr lang="en-US"/>
                </a:br>
                <a:r>
                  <a:rPr lang="en-US">
                    <a:sym typeface="Wingdings" pitchFamily="2" charset="2"/>
                  </a:rPr>
                  <a:t> Bands </a:t>
                </a:r>
                <a:r>
                  <a:rPr lang="en-US" err="1">
                    <a:sym typeface="Wingdings" pitchFamily="2" charset="2"/>
                  </a:rPr>
                  <a:t>unfolding&amp;interpolation</a:t>
                </a:r>
                <a:endParaRPr lang="en-US"/>
              </a:p>
            </p:txBody>
          </p:sp>
        </mc:Choice>
        <mc:Fallback>
          <p:sp>
            <p:nvSpPr>
              <p:cNvPr id="16" name="TextBox 15">
                <a:extLst>
                  <a:ext uri="{FF2B5EF4-FFF2-40B4-BE49-F238E27FC236}">
                    <a16:creationId xmlns:a16="http://schemas.microsoft.com/office/drawing/2014/main" id="{69EF91BC-83D5-2F38-93BB-E9884CEE420D}"/>
                  </a:ext>
                </a:extLst>
              </p:cNvPr>
              <p:cNvSpPr txBox="1">
                <a:spLocks noRot="1" noChangeAspect="1" noMove="1" noResize="1" noEditPoints="1" noAdjustHandles="1" noChangeArrowheads="1" noChangeShapeType="1" noTextEdit="1"/>
              </p:cNvSpPr>
              <p:nvPr/>
            </p:nvSpPr>
            <p:spPr>
              <a:xfrm>
                <a:off x="7337425" y="4941891"/>
                <a:ext cx="4685655" cy="1200329"/>
              </a:xfrm>
              <a:prstGeom prst="rect">
                <a:avLst/>
              </a:prstGeom>
              <a:blipFill>
                <a:blip r:embed="rId6"/>
                <a:stretch>
                  <a:fillRect l="-1172" t="-3046" b="-7107"/>
                </a:stretch>
              </a:blipFill>
            </p:spPr>
            <p:txBody>
              <a:bodyPr/>
              <a:lstStyle/>
              <a:p>
                <a:r>
                  <a:rPr lang="it-IT">
                    <a:noFill/>
                  </a:rPr>
                  <a:t> </a:t>
                </a:r>
              </a:p>
            </p:txBody>
          </p:sp>
        </mc:Fallback>
      </mc:AlternateContent>
      <p:sp>
        <p:nvSpPr>
          <p:cNvPr id="14" name="TextBox 13">
            <a:extLst>
              <a:ext uri="{FF2B5EF4-FFF2-40B4-BE49-F238E27FC236}">
                <a16:creationId xmlns:a16="http://schemas.microsoft.com/office/drawing/2014/main" id="{71D1D72E-7580-3BBD-72A2-20C795AD96C7}"/>
              </a:ext>
            </a:extLst>
          </p:cNvPr>
          <p:cNvSpPr txBox="1"/>
          <p:nvPr/>
        </p:nvSpPr>
        <p:spPr>
          <a:xfrm>
            <a:off x="1896809" y="5304660"/>
            <a:ext cx="572071" cy="307777"/>
          </a:xfrm>
          <a:prstGeom prst="rect">
            <a:avLst/>
          </a:prstGeom>
          <a:noFill/>
        </p:spPr>
        <p:txBody>
          <a:bodyPr wrap="square" rtlCol="0">
            <a:spAutoFit/>
          </a:bodyPr>
          <a:lstStyle/>
          <a:p>
            <a:pPr algn="ctr"/>
            <a:r>
              <a:rPr lang="en-US" sz="1400" err="1"/>
              <a:t>ε</a:t>
            </a:r>
            <a:r>
              <a:rPr lang="en-US" sz="1400" baseline="-25000" err="1"/>
              <a:t>HO</a:t>
            </a:r>
            <a:endParaRPr lang="en-US" sz="1400" baseline="-25000"/>
          </a:p>
        </p:txBody>
      </p:sp>
      <p:sp>
        <p:nvSpPr>
          <p:cNvPr id="15" name="TextBox 14">
            <a:extLst>
              <a:ext uri="{FF2B5EF4-FFF2-40B4-BE49-F238E27FC236}">
                <a16:creationId xmlns:a16="http://schemas.microsoft.com/office/drawing/2014/main" id="{2CED3674-3EA6-1C81-1ED0-2874F21E2D13}"/>
              </a:ext>
            </a:extLst>
          </p:cNvPr>
          <p:cNvSpPr txBox="1"/>
          <p:nvPr/>
        </p:nvSpPr>
        <p:spPr>
          <a:xfrm>
            <a:off x="3067812" y="5301186"/>
            <a:ext cx="572071" cy="307777"/>
          </a:xfrm>
          <a:prstGeom prst="rect">
            <a:avLst/>
          </a:prstGeom>
          <a:noFill/>
        </p:spPr>
        <p:txBody>
          <a:bodyPr wrap="square" rtlCol="0">
            <a:spAutoFit/>
          </a:bodyPr>
          <a:lstStyle/>
          <a:p>
            <a:pPr algn="ctr"/>
            <a:r>
              <a:rPr lang="en-US" sz="1400" err="1"/>
              <a:t>ε</a:t>
            </a:r>
            <a:r>
              <a:rPr lang="en-US" sz="1400" baseline="-25000" err="1"/>
              <a:t>LU</a:t>
            </a:r>
            <a:endParaRPr lang="en-US" sz="1400" baseline="-25000"/>
          </a:p>
        </p:txBody>
      </p:sp>
      <p:sp>
        <p:nvSpPr>
          <p:cNvPr id="17" name="TextBox 16">
            <a:extLst>
              <a:ext uri="{FF2B5EF4-FFF2-40B4-BE49-F238E27FC236}">
                <a16:creationId xmlns:a16="http://schemas.microsoft.com/office/drawing/2014/main" id="{3A0EEDEC-9CD9-1594-4E0B-988B3C3168EC}"/>
              </a:ext>
            </a:extLst>
          </p:cNvPr>
          <p:cNvSpPr txBox="1"/>
          <p:nvPr/>
        </p:nvSpPr>
        <p:spPr>
          <a:xfrm>
            <a:off x="4268806" y="5301185"/>
            <a:ext cx="572071" cy="307777"/>
          </a:xfrm>
          <a:prstGeom prst="rect">
            <a:avLst/>
          </a:prstGeom>
          <a:noFill/>
        </p:spPr>
        <p:txBody>
          <a:bodyPr wrap="square" rtlCol="0">
            <a:spAutoFit/>
          </a:bodyPr>
          <a:lstStyle/>
          <a:p>
            <a:pPr algn="ctr"/>
            <a:r>
              <a:rPr lang="en-US" sz="1400" err="1"/>
              <a:t>E</a:t>
            </a:r>
            <a:r>
              <a:rPr lang="en-US" sz="1400" baseline="-25000" err="1"/>
              <a:t>gap</a:t>
            </a:r>
            <a:endParaRPr lang="en-US" sz="1400" baseline="-25000"/>
          </a:p>
        </p:txBody>
      </p:sp>
    </p:spTree>
    <p:extLst>
      <p:ext uri="{BB962C8B-B14F-4D97-AF65-F5344CB8AC3E}">
        <p14:creationId xmlns:p14="http://schemas.microsoft.com/office/powerpoint/2010/main" val="20376951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err="1">
                <a:latin typeface="Century Gothic"/>
              </a:rPr>
              <a:t>Postproc</a:t>
            </a:r>
            <a:r>
              <a:rPr lang="en-US">
                <a:latin typeface="Century Gothic"/>
              </a:rPr>
              <a:t>: band structure</a:t>
            </a:r>
            <a:endParaRPr lang="en-US"/>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16</a:t>
            </a:fld>
            <a:endParaRPr lang="en-US"/>
          </a:p>
        </p:txBody>
      </p:sp>
      <p:sp>
        <p:nvSpPr>
          <p:cNvPr id="39" name="TextBox 38">
            <a:extLst>
              <a:ext uri="{FF2B5EF4-FFF2-40B4-BE49-F238E27FC236}">
                <a16:creationId xmlns:a16="http://schemas.microsoft.com/office/drawing/2014/main" id="{47C47E15-4B35-58CC-DD89-C741A0CCFC9D}"/>
              </a:ext>
            </a:extLst>
          </p:cNvPr>
          <p:cNvSpPr txBox="1"/>
          <p:nvPr/>
        </p:nvSpPr>
        <p:spPr>
          <a:xfrm>
            <a:off x="6923850" y="1267217"/>
            <a:ext cx="4733988"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Day3/exercise2/</a:t>
            </a:r>
            <a:r>
              <a:rPr lang="en-US" err="1">
                <a:latin typeface="Courier New"/>
                <a:cs typeface="Simplified Arabic Fixed"/>
              </a:rPr>
              <a:t>postproc</a:t>
            </a:r>
            <a:endParaRPr lang="en-US">
              <a:latin typeface="Courier New"/>
              <a:cs typeface="Simplified Arabic Fixed"/>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9BB8CCC0-D41D-287F-9266-C900493FBE3B}"/>
                  </a:ext>
                </a:extLst>
              </p:cNvPr>
              <p:cNvSpPr txBox="1"/>
              <p:nvPr/>
            </p:nvSpPr>
            <p:spPr>
              <a:xfrm>
                <a:off x="534164" y="1269327"/>
                <a:ext cx="6160550" cy="9469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order to reconstruct the </a:t>
                </a:r>
                <a14:m>
                  <m:oMath xmlns:m="http://schemas.openxmlformats.org/officeDocument/2006/math">
                    <m:r>
                      <a:rPr lang="en-US" sz="2000" b="1" i="1" smtClean="0">
                        <a:latin typeface="Cambria Math" panose="02040503050406030204" pitchFamily="18" charset="0"/>
                      </a:rPr>
                      <m:t>𝒌</m:t>
                    </m:r>
                  </m:oMath>
                </a14:m>
                <a:r>
                  <a:rPr lang="en-US"/>
                  <a:t>-dispersion of the electronic energies, we need to unfold the supercell band structure to the primitive cell.</a:t>
                </a:r>
              </a:p>
            </p:txBody>
          </p:sp>
        </mc:Choice>
        <mc:Fallback>
          <p:sp>
            <p:nvSpPr>
              <p:cNvPr id="6" name="TextBox 5">
                <a:extLst>
                  <a:ext uri="{FF2B5EF4-FFF2-40B4-BE49-F238E27FC236}">
                    <a16:creationId xmlns:a16="http://schemas.microsoft.com/office/drawing/2014/main" id="{9BB8CCC0-D41D-287F-9266-C900493FBE3B}"/>
                  </a:ext>
                </a:extLst>
              </p:cNvPr>
              <p:cNvSpPr txBox="1">
                <a:spLocks noRot="1" noChangeAspect="1" noMove="1" noResize="1" noEditPoints="1" noAdjustHandles="1" noChangeArrowheads="1" noChangeShapeType="1" noTextEdit="1"/>
              </p:cNvSpPr>
              <p:nvPr/>
            </p:nvSpPr>
            <p:spPr>
              <a:xfrm>
                <a:off x="534164" y="1269327"/>
                <a:ext cx="6160550" cy="946991"/>
              </a:xfrm>
              <a:prstGeom prst="rect">
                <a:avLst/>
              </a:prstGeom>
              <a:blipFill>
                <a:blip r:embed="rId3"/>
                <a:stretch>
                  <a:fillRect l="-891" t="-1282" b="-8974"/>
                </a:stretch>
              </a:blipFill>
            </p:spPr>
            <p:txBody>
              <a:bodyPr/>
              <a:lstStyle/>
              <a:p>
                <a:r>
                  <a:rPr lang="it-IT">
                    <a:noFill/>
                  </a:rPr>
                  <a:t> </a:t>
                </a:r>
              </a:p>
            </p:txBody>
          </p:sp>
        </mc:Fallback>
      </mc:AlternateContent>
      <p:pic>
        <p:nvPicPr>
          <p:cNvPr id="7" name="Picture 7" descr="Text&#10;&#10;Description automatically generated">
            <a:extLst>
              <a:ext uri="{FF2B5EF4-FFF2-40B4-BE49-F238E27FC236}">
                <a16:creationId xmlns:a16="http://schemas.microsoft.com/office/drawing/2014/main" id="{4794ADBA-2D04-1C46-59C2-4493A4D3CD44}"/>
              </a:ext>
            </a:extLst>
          </p:cNvPr>
          <p:cNvPicPr>
            <a:picLocks noChangeAspect="1"/>
          </p:cNvPicPr>
          <p:nvPr/>
        </p:nvPicPr>
        <p:blipFill>
          <a:blip r:embed="rId4"/>
          <a:stretch>
            <a:fillRect/>
          </a:stretch>
        </p:blipFill>
        <p:spPr>
          <a:xfrm>
            <a:off x="825336" y="2594499"/>
            <a:ext cx="3861459" cy="3212794"/>
          </a:xfrm>
          <a:prstGeom prst="rect">
            <a:avLst/>
          </a:prstGeom>
        </p:spPr>
      </p:pic>
      <p:pic>
        <p:nvPicPr>
          <p:cNvPr id="8" name="Picture 6" descr="Chart&#10;&#10;Description automatically generated">
            <a:extLst>
              <a:ext uri="{FF2B5EF4-FFF2-40B4-BE49-F238E27FC236}">
                <a16:creationId xmlns:a16="http://schemas.microsoft.com/office/drawing/2014/main" id="{AFE015CD-FD84-CDF3-FCEA-5FF589FC2038}"/>
              </a:ext>
            </a:extLst>
          </p:cNvPr>
          <p:cNvPicPr>
            <a:picLocks noChangeAspect="1"/>
          </p:cNvPicPr>
          <p:nvPr/>
        </p:nvPicPr>
        <p:blipFill>
          <a:blip r:embed="rId5"/>
          <a:stretch>
            <a:fillRect/>
          </a:stretch>
        </p:blipFill>
        <p:spPr>
          <a:xfrm>
            <a:off x="6275872" y="2338229"/>
            <a:ext cx="5077888" cy="3808416"/>
          </a:xfrm>
          <a:prstGeom prst="rect">
            <a:avLst/>
          </a:prstGeom>
        </p:spPr>
      </p:pic>
      <p:sp>
        <p:nvSpPr>
          <p:cNvPr id="9" name="TextBox 8">
            <a:extLst>
              <a:ext uri="{FF2B5EF4-FFF2-40B4-BE49-F238E27FC236}">
                <a16:creationId xmlns:a16="http://schemas.microsoft.com/office/drawing/2014/main" id="{B4EAB183-4F50-BF7B-5539-756130E4288C}"/>
              </a:ext>
            </a:extLst>
          </p:cNvPr>
          <p:cNvSpPr txBox="1"/>
          <p:nvPr/>
        </p:nvSpPr>
        <p:spPr>
          <a:xfrm>
            <a:off x="7500654" y="2225167"/>
            <a:ext cx="311905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latin typeface="Courier New" panose="02070309020205020404" pitchFamily="49" charset="0"/>
                <a:cs typeface="Courier New" panose="02070309020205020404" pitchFamily="49" charset="0"/>
              </a:rPr>
              <a:t>python </a:t>
            </a:r>
            <a:r>
              <a:rPr lang="en-US" err="1">
                <a:latin typeface="Courier New" panose="02070309020205020404" pitchFamily="49" charset="0"/>
                <a:cs typeface="Courier New" panose="02070309020205020404" pitchFamily="49" charset="0"/>
              </a:rPr>
              <a:t>plot_bs.py</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608903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err="1">
                <a:latin typeface="Century Gothic"/>
              </a:rPr>
              <a:t>Postproc</a:t>
            </a:r>
            <a:r>
              <a:rPr lang="en-US">
                <a:latin typeface="Century Gothic"/>
              </a:rPr>
              <a:t>: smooth interpolation</a:t>
            </a:r>
            <a:endParaRPr lang="en-US"/>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17</a:t>
            </a:fld>
            <a:endParaRPr lang="en-US"/>
          </a:p>
        </p:txBody>
      </p:sp>
      <p:pic>
        <p:nvPicPr>
          <p:cNvPr id="6" name="Picture 6" descr="Chart&#10;&#10;Description automatically generated">
            <a:extLst>
              <a:ext uri="{FF2B5EF4-FFF2-40B4-BE49-F238E27FC236}">
                <a16:creationId xmlns:a16="http://schemas.microsoft.com/office/drawing/2014/main" id="{AB06ADA8-BCE3-2A47-9022-B6876202E6A8}"/>
              </a:ext>
            </a:extLst>
          </p:cNvPr>
          <p:cNvPicPr>
            <a:picLocks noChangeAspect="1"/>
          </p:cNvPicPr>
          <p:nvPr/>
        </p:nvPicPr>
        <p:blipFill>
          <a:blip r:embed="rId3"/>
          <a:stretch>
            <a:fillRect/>
          </a:stretch>
        </p:blipFill>
        <p:spPr>
          <a:xfrm>
            <a:off x="6352032" y="2826638"/>
            <a:ext cx="4501895" cy="3376421"/>
          </a:xfrm>
          <a:prstGeom prst="rect">
            <a:avLst/>
          </a:prstGeom>
        </p:spPr>
      </p:pic>
      <p:pic>
        <p:nvPicPr>
          <p:cNvPr id="8" name="Picture 8">
            <a:extLst>
              <a:ext uri="{FF2B5EF4-FFF2-40B4-BE49-F238E27FC236}">
                <a16:creationId xmlns:a16="http://schemas.microsoft.com/office/drawing/2014/main" id="{794273E5-D7FC-081E-50FD-7DBD44F72724}"/>
              </a:ext>
            </a:extLst>
          </p:cNvPr>
          <p:cNvPicPr>
            <a:picLocks noChangeAspect="1"/>
          </p:cNvPicPr>
          <p:nvPr/>
        </p:nvPicPr>
        <p:blipFill>
          <a:blip r:embed="rId4"/>
          <a:stretch>
            <a:fillRect/>
          </a:stretch>
        </p:blipFill>
        <p:spPr>
          <a:xfrm>
            <a:off x="1338073" y="2830759"/>
            <a:ext cx="4496400" cy="3372300"/>
          </a:xfrm>
          <a:prstGeom prst="rect">
            <a:avLst/>
          </a:prstGeom>
        </p:spPr>
      </p:pic>
      <p:sp>
        <p:nvSpPr>
          <p:cNvPr id="9" name="TextBox 8">
            <a:extLst>
              <a:ext uri="{FF2B5EF4-FFF2-40B4-BE49-F238E27FC236}">
                <a16:creationId xmlns:a16="http://schemas.microsoft.com/office/drawing/2014/main" id="{141EB7FD-24A7-1A00-0033-C9C9CBC1AD31}"/>
              </a:ext>
            </a:extLst>
          </p:cNvPr>
          <p:cNvSpPr txBox="1"/>
          <p:nvPr/>
        </p:nvSpPr>
        <p:spPr>
          <a:xfrm>
            <a:off x="1513633" y="2941320"/>
            <a:ext cx="4145280" cy="276999"/>
          </a:xfrm>
          <a:prstGeom prst="rect">
            <a:avLst/>
          </a:prstGeom>
          <a:noFill/>
        </p:spPr>
        <p:txBody>
          <a:bodyPr wrap="square" rtlCol="0">
            <a:spAutoFit/>
          </a:bodyPr>
          <a:lstStyle/>
          <a:p>
            <a:pPr algn="ctr"/>
            <a:r>
              <a:rPr lang="en-US" sz="1200"/>
              <a:t>without smooth interpolation</a:t>
            </a:r>
          </a:p>
        </p:txBody>
      </p:sp>
      <p:sp>
        <p:nvSpPr>
          <p:cNvPr id="10" name="TextBox 9">
            <a:extLst>
              <a:ext uri="{FF2B5EF4-FFF2-40B4-BE49-F238E27FC236}">
                <a16:creationId xmlns:a16="http://schemas.microsoft.com/office/drawing/2014/main" id="{1AB34172-7F57-6276-5F80-665457DD7948}"/>
              </a:ext>
            </a:extLst>
          </p:cNvPr>
          <p:cNvSpPr txBox="1"/>
          <p:nvPr/>
        </p:nvSpPr>
        <p:spPr>
          <a:xfrm>
            <a:off x="6533087" y="2941320"/>
            <a:ext cx="4145280" cy="276999"/>
          </a:xfrm>
          <a:prstGeom prst="rect">
            <a:avLst/>
          </a:prstGeom>
          <a:noFill/>
        </p:spPr>
        <p:txBody>
          <a:bodyPr wrap="square" rtlCol="0">
            <a:spAutoFit/>
          </a:bodyPr>
          <a:lstStyle/>
          <a:p>
            <a:pPr algn="ctr"/>
            <a:r>
              <a:rPr lang="en-US" sz="1200"/>
              <a:t>with smooth interpolation</a:t>
            </a:r>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C3B52288-CDDE-4162-FEC9-4CAA5A245CD7}"/>
                  </a:ext>
                </a:extLst>
              </p:cNvPr>
              <p:cNvSpPr txBox="1"/>
              <p:nvPr/>
            </p:nvSpPr>
            <p:spPr>
              <a:xfrm>
                <a:off x="2622549" y="1285043"/>
                <a:ext cx="6946902" cy="5673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h</m:t>
                          </m:r>
                        </m:e>
                        <m:sub>
                          <m:r>
                            <a:rPr lang="en-US" sz="2000" b="0" i="1" smtClean="0">
                              <a:latin typeface="Cambria Math" panose="02040503050406030204" pitchFamily="18" charset="0"/>
                            </a:rPr>
                            <m:t>𝑚𝑛</m:t>
                          </m:r>
                        </m:sub>
                        <m:sup>
                          <m:r>
                            <a:rPr lang="en-US" sz="2000" b="0" i="1" smtClean="0">
                              <a:latin typeface="Cambria Math" panose="02040503050406030204" pitchFamily="18" charset="0"/>
                            </a:rPr>
                            <m:t>𝐾𝐼</m:t>
                          </m:r>
                        </m:sup>
                      </m:sSubSup>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𝒌</m:t>
                          </m:r>
                        </m:e>
                      </m:d>
                      <m:r>
                        <a:rPr lang="en-US" sz="2000" b="0" i="1" smtClean="0">
                          <a:latin typeface="Cambria Math" panose="02040503050406030204" pitchFamily="18" charset="0"/>
                        </a:rPr>
                        <m:t>=</m:t>
                      </m:r>
                      <m:nary>
                        <m:naryPr>
                          <m:chr m:val="∑"/>
                          <m:limLoc m:val="subSup"/>
                          <m:supHide m:val="on"/>
                          <m:ctrlPr>
                            <a:rPr lang="en-US" sz="2000" b="0" i="1" smtClean="0">
                              <a:latin typeface="Cambria Math" panose="02040503050406030204" pitchFamily="18" charset="0"/>
                            </a:rPr>
                          </m:ctrlPr>
                        </m:naryPr>
                        <m:sub>
                          <m:r>
                            <m:rPr>
                              <m:brk m:alnAt="9"/>
                            </m:rPr>
                            <a:rPr lang="en-US" sz="2000" b="1" i="1" smtClean="0">
                              <a:latin typeface="Cambria Math" panose="02040503050406030204" pitchFamily="18" charset="0"/>
                            </a:rPr>
                            <m:t>𝑹</m:t>
                          </m:r>
                        </m:sub>
                        <m:sup/>
                        <m:e>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b="0" i="1" smtClean="0">
                                  <a:latin typeface="Cambria Math" panose="02040503050406030204" pitchFamily="18" charset="0"/>
                                </a:rPr>
                                <m:t>𝑖</m:t>
                              </m:r>
                              <m:r>
                                <a:rPr lang="en-US" sz="2000" b="1" i="1" smtClean="0">
                                  <a:latin typeface="Cambria Math" panose="02040503050406030204" pitchFamily="18" charset="0"/>
                                </a:rPr>
                                <m:t>𝒌</m:t>
                              </m:r>
                              <m:r>
                                <a:rPr lang="en-US" sz="2000" b="1" i="1" smtClean="0">
                                  <a:latin typeface="Cambria Math" panose="02040503050406030204" pitchFamily="18" charset="0"/>
                                  <a:ea typeface="Cambria Math" panose="02040503050406030204" pitchFamily="18" charset="0"/>
                                </a:rPr>
                                <m:t>∙</m:t>
                              </m:r>
                              <m:r>
                                <a:rPr lang="en-US" sz="2000" b="1" i="1" smtClean="0">
                                  <a:latin typeface="Cambria Math" panose="02040503050406030204" pitchFamily="18" charset="0"/>
                                </a:rPr>
                                <m:t>𝑹</m:t>
                              </m:r>
                            </m:sup>
                          </m:sSup>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𝑚</m:t>
                                  </m:r>
                                  <m:r>
                                    <a:rPr lang="en-US" sz="2000" b="1" i="1" smtClean="0">
                                      <a:latin typeface="Cambria Math" panose="02040503050406030204" pitchFamily="18" charset="0"/>
                                    </a:rPr>
                                    <m:t>𝟎</m:t>
                                  </m:r>
                                </m:sub>
                              </m:sSub>
                            </m:e>
                            <m:e>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h</m:t>
                                      </m:r>
                                    </m:e>
                                  </m:acc>
                                </m:e>
                                <m:sup>
                                  <m:r>
                                    <a:rPr lang="en-US" sz="2000" b="0" i="1" smtClean="0">
                                      <a:latin typeface="Cambria Math" panose="02040503050406030204" pitchFamily="18" charset="0"/>
                                    </a:rPr>
                                    <m:t>𝐷𝐹𝑇</m:t>
                                  </m:r>
                                </m:sup>
                              </m:sSup>
                            </m:e>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smtClean="0">
                                      <a:latin typeface="Cambria Math" panose="02040503050406030204" pitchFamily="18" charset="0"/>
                                    </a:rPr>
                                    <m:t>𝑛</m:t>
                                  </m:r>
                                  <m:r>
                                    <a:rPr lang="en-US" sz="2000" b="1" i="1" smtClean="0">
                                      <a:latin typeface="Cambria Math" panose="02040503050406030204" pitchFamily="18" charset="0"/>
                                    </a:rPr>
                                    <m:t>𝑹</m:t>
                                  </m:r>
                                </m:sub>
                              </m:sSub>
                            </m:e>
                          </m:d>
                        </m:e>
                      </m:nary>
                      <m:r>
                        <a:rPr lang="en-US" sz="2000" b="0" i="1" smtClean="0">
                          <a:latin typeface="Cambria Math" panose="02040503050406030204" pitchFamily="18" charset="0"/>
                        </a:rPr>
                        <m:t>+</m:t>
                      </m:r>
                      <m:nary>
                        <m:naryPr>
                          <m:chr m:val="∑"/>
                          <m:limLoc m:val="subSup"/>
                          <m:supHide m:val="on"/>
                          <m:ctrlPr>
                            <a:rPr lang="en-US" sz="2000" i="1">
                              <a:latin typeface="Cambria Math" panose="02040503050406030204" pitchFamily="18" charset="0"/>
                            </a:rPr>
                          </m:ctrlPr>
                        </m:naryPr>
                        <m:sub>
                          <m:r>
                            <m:rPr>
                              <m:brk m:alnAt="9"/>
                            </m:rPr>
                            <a:rPr lang="en-US" sz="2000" b="1" i="1">
                              <a:latin typeface="Cambria Math" panose="02040503050406030204" pitchFamily="18" charset="0"/>
                            </a:rPr>
                            <m:t>𝑹</m:t>
                          </m:r>
                        </m:sub>
                        <m:sup/>
                        <m:e>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𝑖</m:t>
                              </m:r>
                              <m:r>
                                <a:rPr lang="en-US" sz="2000" b="1" i="1">
                                  <a:latin typeface="Cambria Math" panose="02040503050406030204" pitchFamily="18" charset="0"/>
                                </a:rPr>
                                <m:t>𝒌</m:t>
                              </m:r>
                              <m:r>
                                <a:rPr lang="en-US" sz="2000" b="1" i="1">
                                  <a:latin typeface="Cambria Math" panose="02040503050406030204" pitchFamily="18" charset="0"/>
                                  <a:ea typeface="Cambria Math" panose="02040503050406030204" pitchFamily="18" charset="0"/>
                                </a:rPr>
                                <m:t>∙</m:t>
                              </m:r>
                              <m:r>
                                <a:rPr lang="en-US" sz="2000" b="1" i="1">
                                  <a:latin typeface="Cambria Math" panose="02040503050406030204" pitchFamily="18" charset="0"/>
                                </a:rPr>
                                <m:t>𝑹</m:t>
                              </m:r>
                            </m:sup>
                          </m:sSup>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𝑚</m:t>
                                  </m:r>
                                  <m:r>
                                    <a:rPr lang="en-US" sz="2000" b="1" i="1">
                                      <a:latin typeface="Cambria Math" panose="02040503050406030204" pitchFamily="18" charset="0"/>
                                    </a:rPr>
                                    <m:t>𝟎</m:t>
                                  </m:r>
                                </m:sub>
                              </m:sSub>
                            </m:e>
                            <m:e>
                              <m:sSup>
                                <m:sSupPr>
                                  <m:ctrlPr>
                                    <a:rPr lang="en-US" sz="2000" i="1">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US" sz="2000" b="0" i="1" smtClean="0">
                                          <a:latin typeface="Cambria Math" panose="02040503050406030204" pitchFamily="18" charset="0"/>
                                        </a:rPr>
                                        <m:t>𝑣</m:t>
                                      </m:r>
                                    </m:e>
                                  </m:acc>
                                </m:e>
                                <m:sup>
                                  <m:r>
                                    <a:rPr lang="en-US" sz="2000" b="0" i="1" smtClean="0">
                                      <a:latin typeface="Cambria Math" panose="02040503050406030204" pitchFamily="18" charset="0"/>
                                    </a:rPr>
                                    <m:t>𝐾𝐼</m:t>
                                  </m:r>
                                </m:sup>
                              </m:sSup>
                            </m:e>
                            <m:e>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𝑛</m:t>
                                  </m:r>
                                  <m:r>
                                    <a:rPr lang="en-US" sz="2000" b="1" i="1">
                                      <a:latin typeface="Cambria Math" panose="02040503050406030204" pitchFamily="18" charset="0"/>
                                    </a:rPr>
                                    <m:t>𝑹</m:t>
                                  </m:r>
                                </m:sub>
                              </m:sSub>
                            </m:e>
                          </m:d>
                        </m:e>
                      </m:nary>
                    </m:oMath>
                  </m:oMathPara>
                </a14:m>
                <a:endParaRPr lang="en-US" sz="2000"/>
              </a:p>
            </p:txBody>
          </p:sp>
        </mc:Choice>
        <mc:Fallback>
          <p:sp>
            <p:nvSpPr>
              <p:cNvPr id="11" name="TextBox 10">
                <a:extLst>
                  <a:ext uri="{FF2B5EF4-FFF2-40B4-BE49-F238E27FC236}">
                    <a16:creationId xmlns:a16="http://schemas.microsoft.com/office/drawing/2014/main" id="{C3B52288-CDDE-4162-FEC9-4CAA5A245CD7}"/>
                  </a:ext>
                </a:extLst>
              </p:cNvPr>
              <p:cNvSpPr txBox="1">
                <a:spLocks noRot="1" noChangeAspect="1" noMove="1" noResize="1" noEditPoints="1" noAdjustHandles="1" noChangeArrowheads="1" noChangeShapeType="1" noTextEdit="1"/>
              </p:cNvSpPr>
              <p:nvPr/>
            </p:nvSpPr>
            <p:spPr>
              <a:xfrm>
                <a:off x="2622549" y="1285043"/>
                <a:ext cx="6946902" cy="567335"/>
              </a:xfrm>
              <a:prstGeom prst="rect">
                <a:avLst/>
              </a:prstGeom>
              <a:blipFill>
                <a:blip r:embed="rId5"/>
                <a:stretch>
                  <a:fillRect/>
                </a:stretch>
              </a:blipFill>
            </p:spPr>
            <p:txBody>
              <a:bodyPr/>
              <a:lstStyle/>
              <a:p>
                <a:r>
                  <a:rPr lang="it-IT">
                    <a:noFill/>
                  </a:rPr>
                  <a:t> </a:t>
                </a:r>
              </a:p>
            </p:txBody>
          </p:sp>
        </mc:Fallback>
      </mc:AlternateContent>
      <p:cxnSp>
        <p:nvCxnSpPr>
          <p:cNvPr id="12" name="Straight Arrow Connector 11">
            <a:extLst>
              <a:ext uri="{FF2B5EF4-FFF2-40B4-BE49-F238E27FC236}">
                <a16:creationId xmlns:a16="http://schemas.microsoft.com/office/drawing/2014/main" id="{88480C0E-5878-E7D6-0BFF-867C9A812FCB}"/>
              </a:ext>
            </a:extLst>
          </p:cNvPr>
          <p:cNvCxnSpPr>
            <a:cxnSpLocks/>
            <a:stCxn id="13" idx="3"/>
          </p:cNvCxnSpPr>
          <p:nvPr/>
        </p:nvCxnSpPr>
        <p:spPr>
          <a:xfrm flipH="1">
            <a:off x="3325091" y="1905041"/>
            <a:ext cx="704797" cy="243987"/>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Oval 12">
            <a:extLst>
              <a:ext uri="{FF2B5EF4-FFF2-40B4-BE49-F238E27FC236}">
                <a16:creationId xmlns:a16="http://schemas.microsoft.com/office/drawing/2014/main" id="{3870311C-AB03-F075-B569-8F4C62C231EA}"/>
              </a:ext>
            </a:extLst>
          </p:cNvPr>
          <p:cNvSpPr/>
          <p:nvPr/>
        </p:nvSpPr>
        <p:spPr>
          <a:xfrm>
            <a:off x="3578653" y="1073458"/>
            <a:ext cx="3081227" cy="974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1C5DAD04-69DD-B4D0-2CD0-C18618F423A4}"/>
              </a:ext>
            </a:extLst>
          </p:cNvPr>
          <p:cNvSpPr/>
          <p:nvPr/>
        </p:nvSpPr>
        <p:spPr>
          <a:xfrm>
            <a:off x="6699654" y="1085918"/>
            <a:ext cx="3081227" cy="9742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890EB0F3-9ABB-2B07-F41D-218D9515A99A}"/>
              </a:ext>
            </a:extLst>
          </p:cNvPr>
          <p:cNvCxnSpPr>
            <a:cxnSpLocks/>
          </p:cNvCxnSpPr>
          <p:nvPr/>
        </p:nvCxnSpPr>
        <p:spPr>
          <a:xfrm>
            <a:off x="9371105" y="1905929"/>
            <a:ext cx="808706" cy="26893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C9CAE0A3-9B38-18B6-0EF1-919D2153344A}"/>
                  </a:ext>
                </a:extLst>
              </p:cNvPr>
              <p:cNvSpPr txBox="1"/>
              <p:nvPr/>
            </p:nvSpPr>
            <p:spPr>
              <a:xfrm>
                <a:off x="1534114" y="2063963"/>
                <a:ext cx="2310938" cy="584775"/>
              </a:xfrm>
              <a:prstGeom prst="rect">
                <a:avLst/>
              </a:prstGeom>
              <a:noFill/>
            </p:spPr>
            <p:txBody>
              <a:bodyPr wrap="square" rtlCol="0">
                <a:spAutoFit/>
              </a:bodyPr>
              <a:lstStyle/>
              <a:p>
                <a:r>
                  <a:rPr lang="en-US" sz="1600"/>
                  <a:t>Interpolated on superfine </a:t>
                </a:r>
                <a14:m>
                  <m:oMath xmlns:m="http://schemas.openxmlformats.org/officeDocument/2006/math">
                    <m:r>
                      <a:rPr lang="en-US" sz="1600" b="1" i="1" dirty="0" smtClean="0">
                        <a:latin typeface="Cambria Math" panose="02040503050406030204" pitchFamily="18" charset="0"/>
                      </a:rPr>
                      <m:t>𝒌</m:t>
                    </m:r>
                  </m:oMath>
                </a14:m>
                <a:r>
                  <a:rPr lang="en-US" sz="1600"/>
                  <a:t>-grid</a:t>
                </a:r>
              </a:p>
            </p:txBody>
          </p:sp>
        </mc:Choice>
        <mc:Fallback>
          <p:sp>
            <p:nvSpPr>
              <p:cNvPr id="20" name="TextBox 19">
                <a:extLst>
                  <a:ext uri="{FF2B5EF4-FFF2-40B4-BE49-F238E27FC236}">
                    <a16:creationId xmlns:a16="http://schemas.microsoft.com/office/drawing/2014/main" id="{C9CAE0A3-9B38-18B6-0EF1-919D2153344A}"/>
                  </a:ext>
                </a:extLst>
              </p:cNvPr>
              <p:cNvSpPr txBox="1">
                <a:spLocks noRot="1" noChangeAspect="1" noMove="1" noResize="1" noEditPoints="1" noAdjustHandles="1" noChangeArrowheads="1" noChangeShapeType="1" noTextEdit="1"/>
              </p:cNvSpPr>
              <p:nvPr/>
            </p:nvSpPr>
            <p:spPr>
              <a:xfrm>
                <a:off x="1534114" y="2063963"/>
                <a:ext cx="2310938" cy="584775"/>
              </a:xfrm>
              <a:prstGeom prst="rect">
                <a:avLst/>
              </a:prstGeom>
              <a:blipFill>
                <a:blip r:embed="rId6"/>
                <a:stretch>
                  <a:fillRect l="-1583" t="-3125" b="-12500"/>
                </a:stretch>
              </a:blipFill>
            </p:spPr>
            <p:txBody>
              <a:bodyPr/>
              <a:lstStyle/>
              <a:p>
                <a:r>
                  <a:rPr lang="it-IT">
                    <a:noFill/>
                  </a:rPr>
                  <a:t> </a:t>
                </a:r>
              </a:p>
            </p:txBody>
          </p:sp>
        </mc:Fallback>
      </mc:AlternateContent>
      <p:sp>
        <p:nvSpPr>
          <p:cNvPr id="21" name="TextBox 20">
            <a:extLst>
              <a:ext uri="{FF2B5EF4-FFF2-40B4-BE49-F238E27FC236}">
                <a16:creationId xmlns:a16="http://schemas.microsoft.com/office/drawing/2014/main" id="{F21F8AA8-D8AA-2353-35DE-23783425533D}"/>
              </a:ext>
            </a:extLst>
          </p:cNvPr>
          <p:cNvSpPr txBox="1"/>
          <p:nvPr/>
        </p:nvSpPr>
        <p:spPr>
          <a:xfrm>
            <a:off x="9672272" y="2208361"/>
            <a:ext cx="2012189" cy="584775"/>
          </a:xfrm>
          <a:prstGeom prst="rect">
            <a:avLst/>
          </a:prstGeom>
          <a:noFill/>
        </p:spPr>
        <p:txBody>
          <a:bodyPr wrap="square" rtlCol="0">
            <a:spAutoFit/>
          </a:bodyPr>
          <a:lstStyle/>
          <a:p>
            <a:r>
              <a:rPr lang="en-US" sz="1600"/>
              <a:t>Computed on the original supercell</a:t>
            </a:r>
          </a:p>
        </p:txBody>
      </p:sp>
    </p:spTree>
    <p:extLst>
      <p:ext uri="{BB962C8B-B14F-4D97-AF65-F5344CB8AC3E}">
        <p14:creationId xmlns:p14="http://schemas.microsoft.com/office/powerpoint/2010/main" val="67395200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866CC-F918-F52D-77F5-2237CD5F4D21}"/>
              </a:ext>
            </a:extLst>
          </p:cNvPr>
          <p:cNvSpPr>
            <a:spLocks noGrp="1"/>
          </p:cNvSpPr>
          <p:nvPr>
            <p:ph type="title"/>
          </p:nvPr>
        </p:nvSpPr>
        <p:spPr/>
        <p:txBody>
          <a:bodyPr/>
          <a:lstStyle/>
          <a:p>
            <a:r>
              <a:rPr lang="en-US"/>
              <a:t>Bonus: </a:t>
            </a:r>
            <a:r>
              <a:rPr lang="en-US" err="1"/>
              <a:t>pKIPZ</a:t>
            </a:r>
            <a:r>
              <a:rPr lang="en-US"/>
              <a:t> calculation</a:t>
            </a:r>
          </a:p>
        </p:txBody>
      </p:sp>
      <p:sp>
        <p:nvSpPr>
          <p:cNvPr id="3" name="Date Placeholder 2">
            <a:extLst>
              <a:ext uri="{FF2B5EF4-FFF2-40B4-BE49-F238E27FC236}">
                <a16:creationId xmlns:a16="http://schemas.microsoft.com/office/drawing/2014/main" id="{EC60F399-1353-8841-F3A7-25C99A2DD96B}"/>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BCAE4D8B-3F79-1CC1-C961-B1FA379419F8}"/>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7C2491A4-68AD-5B6F-4E79-B8006307F045}"/>
              </a:ext>
            </a:extLst>
          </p:cNvPr>
          <p:cNvSpPr>
            <a:spLocks noGrp="1"/>
          </p:cNvSpPr>
          <p:nvPr>
            <p:ph type="sldNum" sz="quarter" idx="12"/>
          </p:nvPr>
        </p:nvSpPr>
        <p:spPr/>
        <p:txBody>
          <a:bodyPr/>
          <a:lstStyle/>
          <a:p>
            <a:fld id="{55679443-67DE-1C41-B86D-AF2A0FED94EA}" type="slidenum">
              <a:rPr lang="en-US" smtClean="0"/>
              <a:pPr/>
              <a:t>18</a:t>
            </a:fld>
            <a:endParaRPr lang="en-US"/>
          </a:p>
        </p:txBody>
      </p:sp>
      <p:sp>
        <p:nvSpPr>
          <p:cNvPr id="6" name="TextBox 5">
            <a:extLst>
              <a:ext uri="{FF2B5EF4-FFF2-40B4-BE49-F238E27FC236}">
                <a16:creationId xmlns:a16="http://schemas.microsoft.com/office/drawing/2014/main" id="{8984DB91-06B9-0452-592A-35EC275F2765}"/>
              </a:ext>
            </a:extLst>
          </p:cNvPr>
          <p:cNvSpPr txBox="1"/>
          <p:nvPr/>
        </p:nvSpPr>
        <p:spPr>
          <a:xfrm>
            <a:off x="534164" y="1269327"/>
            <a:ext cx="11269216"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With a few changes you can carry out a </a:t>
            </a:r>
            <a:r>
              <a:rPr lang="en-US" i="1"/>
              <a:t>perturbative</a:t>
            </a:r>
            <a:r>
              <a:rPr lang="en-US"/>
              <a:t> KIPZ calculation:</a:t>
            </a:r>
          </a:p>
          <a:p>
            <a:pPr marL="742950" lvl="1" indent="-285750">
              <a:buFont typeface="Arial" panose="020B0604020202020204" pitchFamily="34" charset="0"/>
              <a:buChar char="•"/>
            </a:pPr>
            <a:r>
              <a:rPr lang="en-US"/>
              <a:t>KIPZ Hamiltonian</a:t>
            </a:r>
          </a:p>
          <a:p>
            <a:pPr marL="742950" lvl="1" indent="-285750">
              <a:buFont typeface="Arial" panose="020B0604020202020204" pitchFamily="34" charset="0"/>
              <a:buChar char="•"/>
            </a:pPr>
            <a:r>
              <a:rPr lang="en-US"/>
              <a:t>KI screening parameters</a:t>
            </a:r>
          </a:p>
          <a:p>
            <a:pPr marL="742950" lvl="1" indent="-285750">
              <a:buFont typeface="Arial" panose="020B0604020202020204" pitchFamily="34" charset="0"/>
              <a:buChar char="•"/>
            </a:pPr>
            <a:r>
              <a:rPr lang="en-US"/>
              <a:t>No further orbitals optimization</a:t>
            </a:r>
          </a:p>
        </p:txBody>
      </p:sp>
      <p:sp>
        <p:nvSpPr>
          <p:cNvPr id="7" name="TextBox 6">
            <a:extLst>
              <a:ext uri="{FF2B5EF4-FFF2-40B4-BE49-F238E27FC236}">
                <a16:creationId xmlns:a16="http://schemas.microsoft.com/office/drawing/2014/main" id="{5939F747-AE23-1013-8E29-E3716196C2BB}"/>
              </a:ext>
            </a:extLst>
          </p:cNvPr>
          <p:cNvSpPr txBox="1"/>
          <p:nvPr/>
        </p:nvSpPr>
        <p:spPr>
          <a:xfrm>
            <a:off x="534164" y="2828835"/>
            <a:ext cx="1126921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Go back to the main </a:t>
            </a:r>
            <a:r>
              <a:rPr lang="en-US" err="1"/>
              <a:t>dir</a:t>
            </a:r>
            <a:r>
              <a:rPr lang="en-US"/>
              <a:t> of the exercise and change in the input JSON file (</a:t>
            </a:r>
            <a:r>
              <a:rPr lang="en-US" err="1">
                <a:latin typeface="Courier New"/>
                <a:cs typeface="Courier New"/>
              </a:rPr>
              <a:t>si.json</a:t>
            </a:r>
            <a:r>
              <a:rPr lang="en-US"/>
              <a:t>):</a:t>
            </a:r>
          </a:p>
          <a:p>
            <a:pPr marL="800100" lvl="1" indent="-342900">
              <a:buFont typeface="+mj-lt"/>
              <a:buAutoNum type="arabicPeriod"/>
            </a:pPr>
            <a:r>
              <a:rPr lang="en-US">
                <a:cs typeface="Courier New"/>
              </a:rPr>
              <a:t> </a:t>
            </a:r>
            <a:r>
              <a:rPr lang="en-US">
                <a:latin typeface="Courier New"/>
                <a:cs typeface="Courier New"/>
              </a:rPr>
              <a:t>functional</a:t>
            </a:r>
            <a:r>
              <a:rPr lang="en-US"/>
              <a:t> from </a:t>
            </a:r>
            <a:r>
              <a:rPr lang="en-US">
                <a:latin typeface="Courier New"/>
                <a:cs typeface="Courier New"/>
              </a:rPr>
              <a:t>ki</a:t>
            </a:r>
            <a:r>
              <a:rPr lang="en-US"/>
              <a:t> to </a:t>
            </a:r>
            <a:r>
              <a:rPr lang="en-US" err="1">
                <a:latin typeface="Courier New"/>
                <a:cs typeface="Courier New"/>
              </a:rPr>
              <a:t>pkipz</a:t>
            </a:r>
            <a:endParaRPr lang="en-US">
              <a:latin typeface="Courier New"/>
              <a:cs typeface="Courier New"/>
            </a:endParaRPr>
          </a:p>
          <a:p>
            <a:pPr marL="800100" lvl="1" indent="-342900">
              <a:buFont typeface="+mj-lt"/>
              <a:buAutoNum type="arabicPeriod"/>
            </a:pPr>
            <a:r>
              <a:rPr lang="en-US">
                <a:cs typeface="Courier New"/>
              </a:rPr>
              <a:t> </a:t>
            </a:r>
            <a:r>
              <a:rPr lang="en-US" err="1">
                <a:latin typeface="Courier New"/>
                <a:cs typeface="Courier New"/>
              </a:rPr>
              <a:t>from_scratch</a:t>
            </a:r>
            <a:r>
              <a:rPr lang="en-US"/>
              <a:t> from </a:t>
            </a:r>
            <a:r>
              <a:rPr lang="en-US">
                <a:latin typeface="Courier New"/>
                <a:cs typeface="Courier New"/>
              </a:rPr>
              <a:t>true</a:t>
            </a:r>
            <a:r>
              <a:rPr lang="en-US"/>
              <a:t> to </a:t>
            </a:r>
            <a:r>
              <a:rPr lang="en-US">
                <a:latin typeface="Courier New"/>
                <a:cs typeface="Courier New"/>
              </a:rPr>
              <a:t>false</a:t>
            </a:r>
          </a:p>
          <a:p>
            <a:pPr marL="800100" lvl="1" indent="-342900">
              <a:buFont typeface="+mj-lt"/>
              <a:buAutoNum type="arabicPeriod"/>
            </a:pPr>
            <a:r>
              <a:rPr lang="en-US">
                <a:cs typeface="Courier New"/>
              </a:rPr>
              <a:t> you might want to copy your </a:t>
            </a:r>
            <a:r>
              <a:rPr lang="en-US" err="1">
                <a:latin typeface="Courier New"/>
                <a:cs typeface="Courier New"/>
              </a:rPr>
              <a:t>postproc</a:t>
            </a:r>
            <a:r>
              <a:rPr lang="en-US">
                <a:cs typeface="Courier New"/>
              </a:rPr>
              <a:t> folder and </a:t>
            </a:r>
            <a:r>
              <a:rPr lang="en-US" err="1">
                <a:latin typeface="Courier New"/>
                <a:cs typeface="Courier New"/>
              </a:rPr>
              <a:t>si.kwf</a:t>
            </a:r>
            <a:r>
              <a:rPr lang="en-US">
                <a:cs typeface="Courier New"/>
              </a:rPr>
              <a:t> file somewhere else (or just change name) to avoid them to be overwritten</a:t>
            </a:r>
          </a:p>
          <a:p>
            <a:pPr marL="800100" lvl="1" indent="-342900">
              <a:buFont typeface="+mj-lt"/>
              <a:buAutoNum type="arabicPeriod"/>
            </a:pPr>
            <a:endParaRPr lang="en-US">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16407185-5621-58AF-1AF0-9130354FD845}"/>
              </a:ext>
            </a:extLst>
          </p:cNvPr>
          <p:cNvSpPr txBox="1"/>
          <p:nvPr/>
        </p:nvSpPr>
        <p:spPr>
          <a:xfrm>
            <a:off x="534164" y="4868249"/>
            <a:ext cx="112692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Run </a:t>
            </a:r>
            <a:r>
              <a:rPr lang="en-US" err="1">
                <a:latin typeface="Courier New" panose="02070309020205020404" pitchFamily="49" charset="0"/>
                <a:cs typeface="Courier New" panose="02070309020205020404" pitchFamily="49" charset="0"/>
              </a:rPr>
              <a:t>koopmans</a:t>
            </a:r>
            <a:r>
              <a:rPr lang="en-US">
                <a:latin typeface="Courier New" panose="02070309020205020404" pitchFamily="49" charset="0"/>
                <a:cs typeface="Courier New" panose="02070309020205020404" pitchFamily="49" charset="0"/>
              </a:rPr>
              <a:t> </a:t>
            </a:r>
            <a:r>
              <a:rPr lang="en-US" err="1">
                <a:latin typeface="Courier New" panose="02070309020205020404" pitchFamily="49" charset="0"/>
                <a:cs typeface="Courier New" panose="02070309020205020404" pitchFamily="49" charset="0"/>
              </a:rPr>
              <a:t>si.json</a:t>
            </a:r>
            <a:r>
              <a:rPr lang="en-US"/>
              <a:t> and enjoy your </a:t>
            </a:r>
            <a:r>
              <a:rPr lang="en-US" err="1"/>
              <a:t>pKIPZ</a:t>
            </a:r>
            <a:r>
              <a:rPr lang="en-US"/>
              <a:t> results!</a:t>
            </a:r>
            <a:endParaRPr lang="en-US">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2248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19</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5" name="TextBox 4">
            <a:extLst>
              <a:ext uri="{FF2B5EF4-FFF2-40B4-BE49-F238E27FC236}">
                <a16:creationId xmlns:a16="http://schemas.microsoft.com/office/drawing/2014/main" id="{CD50E1B9-07A7-EF50-D745-A71F95B334CA}"/>
              </a:ext>
            </a:extLst>
          </p:cNvPr>
          <p:cNvSpPr txBox="1"/>
          <p:nvPr/>
        </p:nvSpPr>
        <p:spPr>
          <a:xfrm>
            <a:off x="3945411" y="2875002"/>
            <a:ext cx="4301177" cy="1107996"/>
          </a:xfrm>
          <a:prstGeom prst="rect">
            <a:avLst/>
          </a:prstGeom>
          <a:noFill/>
        </p:spPr>
        <p:txBody>
          <a:bodyPr wrap="none" rtlCol="0">
            <a:spAutoFit/>
          </a:bodyPr>
          <a:lstStyle/>
          <a:p>
            <a:r>
              <a:rPr lang="en-US" sz="6600" b="1">
                <a:latin typeface="Century Gothic" panose="020B0502020202020204" pitchFamily="34" charset="0"/>
              </a:rPr>
              <a:t>Tutorial #3</a:t>
            </a:r>
          </a:p>
        </p:txBody>
      </p:sp>
    </p:spTree>
    <p:extLst>
      <p:ext uri="{BB962C8B-B14F-4D97-AF65-F5344CB8AC3E}">
        <p14:creationId xmlns:p14="http://schemas.microsoft.com/office/powerpoint/2010/main" val="208364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01EBB2-9284-B605-7228-EBD5E9B479FF}"/>
              </a:ext>
            </a:extLst>
          </p:cNvPr>
          <p:cNvSpPr>
            <a:spLocks noGrp="1"/>
          </p:cNvSpPr>
          <p:nvPr>
            <p:ph type="title"/>
          </p:nvPr>
        </p:nvSpPr>
        <p:spPr/>
        <p:txBody>
          <a:bodyPr/>
          <a:lstStyle/>
          <a:p>
            <a:r>
              <a:rPr lang="en-US">
                <a:latin typeface="Century Gothic"/>
              </a:rPr>
              <a:t>What we will do today</a:t>
            </a:r>
            <a:endParaRPr lang="en-US"/>
          </a:p>
        </p:txBody>
      </p:sp>
      <p:sp>
        <p:nvSpPr>
          <p:cNvPr id="3" name="Date Placeholder 2">
            <a:extLst>
              <a:ext uri="{FF2B5EF4-FFF2-40B4-BE49-F238E27FC236}">
                <a16:creationId xmlns:a16="http://schemas.microsoft.com/office/drawing/2014/main" id="{C89F6C68-9680-69BA-5FD4-1DE80A15AEA3}"/>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CC5A13F8-9DB6-9A05-EFFD-3D3344A4A5A2}"/>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1868005F-B2F5-2A7F-55A3-1687B0AC6AB7}"/>
              </a:ext>
            </a:extLst>
          </p:cNvPr>
          <p:cNvSpPr>
            <a:spLocks noGrp="1"/>
          </p:cNvSpPr>
          <p:nvPr>
            <p:ph type="sldNum" sz="quarter" idx="12"/>
          </p:nvPr>
        </p:nvSpPr>
        <p:spPr/>
        <p:txBody>
          <a:bodyPr/>
          <a:lstStyle/>
          <a:p>
            <a:fld id="{55679443-67DE-1C41-B86D-AF2A0FED94EA}" type="slidenum">
              <a:rPr lang="en-US" smtClean="0"/>
              <a:pPr/>
              <a:t>2</a:t>
            </a:fld>
            <a:endParaRPr lang="en-US"/>
          </a:p>
        </p:txBody>
      </p:sp>
      <p:sp>
        <p:nvSpPr>
          <p:cNvPr id="7" name="TextBox 6">
            <a:extLst>
              <a:ext uri="{FF2B5EF4-FFF2-40B4-BE49-F238E27FC236}">
                <a16:creationId xmlns:a16="http://schemas.microsoft.com/office/drawing/2014/main" id="{F50BE54A-B7BC-D3EB-AF95-692474361796}"/>
              </a:ext>
            </a:extLst>
          </p:cNvPr>
          <p:cNvSpPr txBox="1"/>
          <p:nvPr/>
        </p:nvSpPr>
        <p:spPr>
          <a:xfrm>
            <a:off x="346859" y="3201517"/>
            <a:ext cx="11013314" cy="1754326"/>
          </a:xfrm>
          <a:prstGeom prst="rect">
            <a:avLst/>
          </a:prstGeom>
          <a:noFill/>
        </p:spPr>
        <p:txBody>
          <a:bodyPr wrap="square" lIns="91440" tIns="45720" rIns="91440" bIns="45720" rtlCol="0" anchor="t">
            <a:spAutoFit/>
          </a:bodyPr>
          <a:lstStyle/>
          <a:p>
            <a:r>
              <a:rPr lang="en-US" u="sng"/>
              <a:t>Koopmans calculations using finite differences to calculate screening parameters</a:t>
            </a:r>
            <a:endParaRPr lang="en-US"/>
          </a:p>
          <a:p>
            <a:r>
              <a:rPr lang="en-US"/>
              <a:t>Tutorial 1: ozone (via </a:t>
            </a:r>
            <a:r>
              <a:rPr lang="en-US" err="1">
                <a:latin typeface="Courier New"/>
                <a:cs typeface="Courier New"/>
              </a:rPr>
              <a:t>koopmans</a:t>
            </a:r>
            <a:r>
              <a:rPr lang="en-US"/>
              <a:t>)</a:t>
            </a:r>
          </a:p>
          <a:p>
            <a:r>
              <a:rPr lang="en-US"/>
              <a:t>Tutorial 2: silicon (via </a:t>
            </a:r>
            <a:r>
              <a:rPr lang="en-US" err="1">
                <a:latin typeface="Courier New"/>
                <a:cs typeface="Courier New"/>
              </a:rPr>
              <a:t>koopmans</a:t>
            </a:r>
            <a:r>
              <a:rPr lang="en-US"/>
              <a:t>)</a:t>
            </a:r>
          </a:p>
          <a:p>
            <a:endParaRPr lang="en-US"/>
          </a:p>
          <a:p>
            <a:endParaRPr lang="en-US"/>
          </a:p>
          <a:p>
            <a:endParaRPr lang="en-US"/>
          </a:p>
        </p:txBody>
      </p:sp>
      <p:pic>
        <p:nvPicPr>
          <p:cNvPr id="8" name="Graphic 8">
            <a:extLst>
              <a:ext uri="{FF2B5EF4-FFF2-40B4-BE49-F238E27FC236}">
                <a16:creationId xmlns:a16="http://schemas.microsoft.com/office/drawing/2014/main" id="{515163C2-4CAA-6922-C011-B4213CBFDD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9492" y="4342533"/>
            <a:ext cx="5276597" cy="696440"/>
          </a:xfrm>
          <a:prstGeom prst="rect">
            <a:avLst/>
          </a:prstGeom>
        </p:spPr>
      </p:pic>
      <p:pic>
        <p:nvPicPr>
          <p:cNvPr id="9" name="Graphic 9">
            <a:extLst>
              <a:ext uri="{FF2B5EF4-FFF2-40B4-BE49-F238E27FC236}">
                <a16:creationId xmlns:a16="http://schemas.microsoft.com/office/drawing/2014/main" id="{B121218B-0A46-AAA4-52AE-33B628FE6D7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9493" y="1154305"/>
            <a:ext cx="8047507" cy="2055570"/>
          </a:xfrm>
          <a:prstGeom prst="rect">
            <a:avLst/>
          </a:prstGeom>
        </p:spPr>
      </p:pic>
      <p:sp>
        <p:nvSpPr>
          <p:cNvPr id="10" name="TextBox 9">
            <a:extLst>
              <a:ext uri="{FF2B5EF4-FFF2-40B4-BE49-F238E27FC236}">
                <a16:creationId xmlns:a16="http://schemas.microsoft.com/office/drawing/2014/main" id="{75C6AF1D-D5A2-ADED-ADA5-60C62FA950E5}"/>
              </a:ext>
            </a:extLst>
          </p:cNvPr>
          <p:cNvSpPr txBox="1"/>
          <p:nvPr/>
        </p:nvSpPr>
        <p:spPr>
          <a:xfrm>
            <a:off x="346858" y="5032296"/>
            <a:ext cx="11013314" cy="1477328"/>
          </a:xfrm>
          <a:prstGeom prst="rect">
            <a:avLst/>
          </a:prstGeom>
          <a:noFill/>
        </p:spPr>
        <p:txBody>
          <a:bodyPr wrap="square" lIns="91440" tIns="45720" rIns="91440" bIns="45720" rtlCol="0" anchor="t">
            <a:spAutoFit/>
          </a:bodyPr>
          <a:lstStyle/>
          <a:p>
            <a:r>
              <a:rPr lang="en-US" u="sng"/>
              <a:t>Koopmans calculations using DFPT to calculate screening parameters</a:t>
            </a:r>
            <a:endParaRPr lang="en-US"/>
          </a:p>
          <a:p>
            <a:r>
              <a:rPr lang="en-US"/>
              <a:t>Tutorial 3: ozone (with </a:t>
            </a:r>
            <a:r>
              <a:rPr lang="en-US">
                <a:latin typeface="Courier New"/>
                <a:cs typeface="Courier New"/>
              </a:rPr>
              <a:t>QE</a:t>
            </a:r>
            <a:r>
              <a:rPr lang="en-US">
                <a:latin typeface="Century Gothic"/>
                <a:cs typeface="Courier New"/>
              </a:rPr>
              <a:t> </a:t>
            </a:r>
            <a:r>
              <a:rPr lang="en-US"/>
              <a:t>directly)</a:t>
            </a:r>
          </a:p>
          <a:p>
            <a:r>
              <a:rPr lang="en-US"/>
              <a:t>Tutorial 4: silicon (with </a:t>
            </a:r>
            <a:r>
              <a:rPr lang="en-US">
                <a:latin typeface="Courier New"/>
                <a:cs typeface="Courier New"/>
              </a:rPr>
              <a:t>QE</a:t>
            </a:r>
            <a:r>
              <a:rPr lang="en-US">
                <a:latin typeface="Century Gothic"/>
                <a:cs typeface="Courier New"/>
              </a:rPr>
              <a:t> </a:t>
            </a:r>
            <a:r>
              <a:rPr lang="en-US"/>
              <a:t>directly)</a:t>
            </a:r>
          </a:p>
          <a:p>
            <a:r>
              <a:rPr lang="en-US"/>
              <a:t>Tutorial 5: zinc oxide (with </a:t>
            </a:r>
            <a:r>
              <a:rPr lang="en-US">
                <a:latin typeface="Courier New"/>
                <a:cs typeface="Courier New"/>
              </a:rPr>
              <a:t>QE</a:t>
            </a:r>
            <a:r>
              <a:rPr lang="en-US"/>
              <a:t> directly and via </a:t>
            </a:r>
            <a:r>
              <a:rPr lang="en-US" err="1">
                <a:latin typeface="Courier New"/>
                <a:cs typeface="Courier New"/>
              </a:rPr>
              <a:t>koopmans</a:t>
            </a:r>
            <a:r>
              <a:rPr lang="en-US"/>
              <a:t>)</a:t>
            </a:r>
          </a:p>
          <a:p>
            <a:endParaRPr lang="en-US"/>
          </a:p>
        </p:txBody>
      </p:sp>
    </p:spTree>
    <p:extLst>
      <p:ext uri="{BB962C8B-B14F-4D97-AF65-F5344CB8AC3E}">
        <p14:creationId xmlns:p14="http://schemas.microsoft.com/office/powerpoint/2010/main" val="8554797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20</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Ozone molecule with KCW</a:t>
            </a:r>
            <a:endParaRPr lang="en-US" sz="3600"/>
          </a:p>
        </p:txBody>
      </p:sp>
      <p:pic>
        <p:nvPicPr>
          <p:cNvPr id="9" name="Picture 8" descr="A picture containing icon&#10;&#10;Description automatically generated">
            <a:extLst>
              <a:ext uri="{FF2B5EF4-FFF2-40B4-BE49-F238E27FC236}">
                <a16:creationId xmlns:a16="http://schemas.microsoft.com/office/drawing/2014/main" id="{D6DA1E70-EDC4-717B-9B3F-3C3A827376FB}"/>
              </a:ext>
            </a:extLst>
          </p:cNvPr>
          <p:cNvPicPr>
            <a:picLocks noChangeAspect="1"/>
          </p:cNvPicPr>
          <p:nvPr/>
        </p:nvPicPr>
        <p:blipFill rotWithShape="1">
          <a:blip r:embed="rId2"/>
          <a:srcRect l="13992" t="27773" r="14567" b="30272"/>
          <a:stretch/>
        </p:blipFill>
        <p:spPr>
          <a:xfrm>
            <a:off x="7540752" y="1356552"/>
            <a:ext cx="4072128" cy="2391463"/>
          </a:xfrm>
          <a:prstGeom prst="rect">
            <a:avLst/>
          </a:prstGeom>
        </p:spPr>
      </p:pic>
      <p:sp>
        <p:nvSpPr>
          <p:cNvPr id="11" name="TextBox 9">
            <a:extLst>
              <a:ext uri="{FF2B5EF4-FFF2-40B4-BE49-F238E27FC236}">
                <a16:creationId xmlns:a16="http://schemas.microsoft.com/office/drawing/2014/main" id="{94C4B2BA-2166-9613-DD13-61EBE564F852}"/>
              </a:ext>
            </a:extLst>
          </p:cNvPr>
          <p:cNvSpPr txBox="1"/>
          <p:nvPr/>
        </p:nvSpPr>
        <p:spPr>
          <a:xfrm>
            <a:off x="495300" y="984790"/>
            <a:ext cx="7331964" cy="646331"/>
          </a:xfrm>
          <a:prstGeom prst="rect">
            <a:avLst/>
          </a:prstGeom>
          <a:noFill/>
        </p:spPr>
        <p:txBody>
          <a:bodyPr wrap="square" rtlCol="0">
            <a:spAutoFit/>
          </a:bodyPr>
          <a:lstStyle/>
          <a:p>
            <a:r>
              <a:rPr lang="en-US" u="sng"/>
              <a:t>Goal of the tutorial</a:t>
            </a:r>
            <a:r>
              <a:rPr lang="en-US"/>
              <a:t>:</a:t>
            </a:r>
          </a:p>
          <a:p>
            <a:r>
              <a:rPr lang="en-US"/>
              <a:t>compute the </a:t>
            </a:r>
            <a:r>
              <a:rPr lang="en-US" b="1"/>
              <a:t>charged excitations</a:t>
            </a:r>
            <a:r>
              <a:rPr lang="en-US"/>
              <a:t> of the </a:t>
            </a:r>
            <a:r>
              <a:rPr lang="en-US" b="1"/>
              <a:t>ozone</a:t>
            </a:r>
            <a:r>
              <a:rPr lang="en-US"/>
              <a:t> molecule.</a:t>
            </a:r>
          </a:p>
        </p:txBody>
      </p:sp>
      <p:sp>
        <p:nvSpPr>
          <p:cNvPr id="13" name="TextBox 11">
            <a:extLst>
              <a:ext uri="{FF2B5EF4-FFF2-40B4-BE49-F238E27FC236}">
                <a16:creationId xmlns:a16="http://schemas.microsoft.com/office/drawing/2014/main" id="{8ADAF417-182C-4F60-9D50-C44A02E15992}"/>
              </a:ext>
            </a:extLst>
          </p:cNvPr>
          <p:cNvSpPr txBox="1"/>
          <p:nvPr/>
        </p:nvSpPr>
        <p:spPr>
          <a:xfrm>
            <a:off x="495300" y="2095396"/>
            <a:ext cx="7331964" cy="1200329"/>
          </a:xfrm>
          <a:prstGeom prst="rect">
            <a:avLst/>
          </a:prstGeom>
          <a:noFill/>
        </p:spPr>
        <p:txBody>
          <a:bodyPr wrap="square" lIns="91440" tIns="45720" rIns="91440" bIns="45720" rtlCol="0" anchor="t">
            <a:spAutoFit/>
          </a:bodyPr>
          <a:lstStyle/>
          <a:p>
            <a:r>
              <a:rPr lang="en-US" u="sng"/>
              <a:t>Method</a:t>
            </a:r>
            <a:r>
              <a:rPr lang="en-US"/>
              <a:t>:</a:t>
            </a:r>
          </a:p>
          <a:p>
            <a:pPr marL="800100" lvl="1" indent="-342900">
              <a:buFont typeface="Arial" panose="020B0604020202020204" pitchFamily="34" charset="0"/>
              <a:buChar char="•"/>
            </a:pPr>
            <a:r>
              <a:rPr lang="en-US"/>
              <a:t>KI functional (to 2</a:t>
            </a:r>
            <a:r>
              <a:rPr lang="en-US" baseline="30000"/>
              <a:t>nd</a:t>
            </a:r>
            <a:r>
              <a:rPr lang="en-US"/>
              <a:t> order)</a:t>
            </a:r>
          </a:p>
          <a:p>
            <a:pPr marL="800100" lvl="1" indent="-342900">
              <a:buFont typeface="Arial" panose="020B0604020202020204" pitchFamily="34" charset="0"/>
              <a:buChar char="•"/>
            </a:pPr>
            <a:r>
              <a:rPr lang="en-US"/>
              <a:t>Screening parameters computed from </a:t>
            </a:r>
            <a:br>
              <a:rPr lang="en-US"/>
            </a:br>
            <a:r>
              <a:rPr lang="en-US"/>
              <a:t>linear response (KCW code)</a:t>
            </a:r>
          </a:p>
        </p:txBody>
      </p:sp>
      <p:sp>
        <p:nvSpPr>
          <p:cNvPr id="15" name="TextBox 12">
            <a:extLst>
              <a:ext uri="{FF2B5EF4-FFF2-40B4-BE49-F238E27FC236}">
                <a16:creationId xmlns:a16="http://schemas.microsoft.com/office/drawing/2014/main" id="{175CDB33-1D31-EC1D-4A34-C0D11E095698}"/>
              </a:ext>
            </a:extLst>
          </p:cNvPr>
          <p:cNvSpPr txBox="1"/>
          <p:nvPr/>
        </p:nvSpPr>
        <p:spPr>
          <a:xfrm>
            <a:off x="495300" y="3664980"/>
            <a:ext cx="8688950" cy="1477328"/>
          </a:xfrm>
          <a:prstGeom prst="rect">
            <a:avLst/>
          </a:prstGeom>
          <a:noFill/>
        </p:spPr>
        <p:txBody>
          <a:bodyPr wrap="square" lIns="91440" tIns="45720" rIns="91440" bIns="45720" rtlCol="0" anchor="t">
            <a:spAutoFit/>
          </a:bodyPr>
          <a:lstStyle/>
          <a:p>
            <a:r>
              <a:rPr lang="en-US" u="sng"/>
              <a:t>Main steps</a:t>
            </a:r>
            <a:r>
              <a:rPr lang="en-US"/>
              <a:t>:</a:t>
            </a:r>
          </a:p>
          <a:p>
            <a:pPr marL="914400" lvl="1" indent="-457200">
              <a:buFontTx/>
              <a:buAutoNum type="arabicPeriod"/>
            </a:pPr>
            <a:r>
              <a:rPr lang="en-US"/>
              <a:t>DFT initialization</a:t>
            </a:r>
          </a:p>
          <a:p>
            <a:pPr marL="914400" lvl="1" indent="-457200">
              <a:buFontTx/>
              <a:buAutoNum type="arabicPeriod"/>
            </a:pPr>
            <a:r>
              <a:rPr lang="en-US"/>
              <a:t>Interface to </a:t>
            </a:r>
            <a:r>
              <a:rPr lang="en-US" err="1">
                <a:latin typeface="Courier New"/>
                <a:cs typeface="Courier New"/>
              </a:rPr>
              <a:t>kcw</a:t>
            </a:r>
            <a:endParaRPr lang="en-US">
              <a:latin typeface="Courier New"/>
              <a:cs typeface="Courier New"/>
            </a:endParaRPr>
          </a:p>
          <a:p>
            <a:pPr marL="914400" lvl="1" indent="-457200">
              <a:buFont typeface="+mj-lt"/>
              <a:buAutoNum type="arabicPeriod"/>
            </a:pPr>
            <a:r>
              <a:rPr lang="en-US"/>
              <a:t>Screening parameters</a:t>
            </a:r>
          </a:p>
          <a:p>
            <a:pPr marL="914400" lvl="1" indent="-457200">
              <a:buFont typeface="+mj-lt"/>
              <a:buAutoNum type="arabicPeriod"/>
            </a:pPr>
            <a:r>
              <a:rPr lang="en-US"/>
              <a:t>Final KI calculation</a:t>
            </a:r>
          </a:p>
        </p:txBody>
      </p:sp>
      <p:sp>
        <p:nvSpPr>
          <p:cNvPr id="17" name="TextBox 15">
            <a:extLst>
              <a:ext uri="{FF2B5EF4-FFF2-40B4-BE49-F238E27FC236}">
                <a16:creationId xmlns:a16="http://schemas.microsoft.com/office/drawing/2014/main" id="{5BDCABD2-3D71-1C8E-BAE8-F28CD235724D}"/>
              </a:ext>
            </a:extLst>
          </p:cNvPr>
          <p:cNvSpPr txBox="1"/>
          <p:nvPr/>
        </p:nvSpPr>
        <p:spPr>
          <a:xfrm>
            <a:off x="495300" y="5375690"/>
            <a:ext cx="3493264"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a:t>
            </a:r>
          </a:p>
        </p:txBody>
      </p:sp>
    </p:spTree>
    <p:extLst>
      <p:ext uri="{BB962C8B-B14F-4D97-AF65-F5344CB8AC3E}">
        <p14:creationId xmlns:p14="http://schemas.microsoft.com/office/powerpoint/2010/main" val="841078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7" descr="Immagine che contiene testo&#10;&#10;Descrizione generata automaticamente">
            <a:extLst>
              <a:ext uri="{FF2B5EF4-FFF2-40B4-BE49-F238E27FC236}">
                <a16:creationId xmlns:a16="http://schemas.microsoft.com/office/drawing/2014/main" id="{DD22A6DB-0B01-ED3B-CF9F-8D412E36E1A1}"/>
              </a:ext>
            </a:extLst>
          </p:cNvPr>
          <p:cNvPicPr>
            <a:picLocks noChangeAspect="1"/>
          </p:cNvPicPr>
          <p:nvPr/>
        </p:nvPicPr>
        <p:blipFill>
          <a:blip r:embed="rId2"/>
          <a:stretch>
            <a:fillRect/>
          </a:stretch>
        </p:blipFill>
        <p:spPr>
          <a:xfrm>
            <a:off x="549058" y="764964"/>
            <a:ext cx="4298513" cy="5568152"/>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21</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1. DFT initialization</a:t>
            </a:r>
            <a:endParaRPr lang="it-IT"/>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flipV="1">
            <a:off x="2546457" y="2312379"/>
            <a:ext cx="4157482" cy="49340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2870046" y="2910171"/>
            <a:ext cx="3917400" cy="3520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818762" y="3052852"/>
            <a:ext cx="5088650" cy="584775"/>
          </a:xfrm>
          <a:prstGeom prst="rect">
            <a:avLst/>
          </a:prstGeom>
          <a:noFill/>
        </p:spPr>
        <p:txBody>
          <a:bodyPr wrap="square" lIns="91440" tIns="45720" rIns="91440" bIns="45720" rtlCol="0" anchor="t">
            <a:spAutoFit/>
          </a:bodyPr>
          <a:lstStyle/>
          <a:p>
            <a:r>
              <a:rPr lang="en-US" sz="1600"/>
              <a:t>Use the Martyna-Tuckerman scheme to deal with spurious periodic replica interactions</a:t>
            </a:r>
            <a:endParaRPr lang="it-IT" sz="1600"/>
          </a:p>
        </p:txBody>
      </p:sp>
      <p:sp>
        <p:nvSpPr>
          <p:cNvPr id="9" name="CasellaDiTesto 8">
            <a:extLst>
              <a:ext uri="{FF2B5EF4-FFF2-40B4-BE49-F238E27FC236}">
                <a16:creationId xmlns:a16="http://schemas.microsoft.com/office/drawing/2014/main" id="{9AFB16FA-B7C5-1A9C-24BE-45853E9232CA}"/>
              </a:ext>
            </a:extLst>
          </p:cNvPr>
          <p:cNvSpPr txBox="1"/>
          <p:nvPr/>
        </p:nvSpPr>
        <p:spPr>
          <a:xfrm>
            <a:off x="6791195" y="1843414"/>
            <a:ext cx="53423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KCW always requires a calculation in which the spin </a:t>
            </a:r>
            <a:r>
              <a:rPr lang="it-IT" sz="1600"/>
              <a:t>​</a:t>
            </a:r>
          </a:p>
          <a:p>
            <a:r>
              <a:rPr lang="en-US" sz="1600"/>
              <a:t>channel are treated separately (even for spin-unpolarized systems).​ </a:t>
            </a:r>
            <a:r>
              <a:rPr lang="en-US" sz="1600" b="1"/>
              <a:t>Always  set </a:t>
            </a:r>
            <a:r>
              <a:rPr lang="en-US" sz="1600" b="1" err="1">
                <a:latin typeface="Courier New"/>
                <a:cs typeface="Courier New"/>
              </a:rPr>
              <a:t>nspin</a:t>
            </a:r>
            <a:r>
              <a:rPr lang="en-US" sz="1600" b="1">
                <a:latin typeface="Courier New"/>
                <a:cs typeface="Courier New"/>
              </a:rPr>
              <a:t> = 2</a:t>
            </a:r>
            <a:r>
              <a:rPr lang="en-US" sz="1600" b="1"/>
              <a:t> for a meaningful KCW calculation</a:t>
            </a:r>
            <a:r>
              <a:rPr lang="en-US" sz="1600"/>
              <a:t>​</a:t>
            </a:r>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1763580" y="4671446"/>
            <a:ext cx="4950797" cy="2368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818761" y="4378522"/>
            <a:ext cx="5088650" cy="584775"/>
          </a:xfrm>
          <a:prstGeom prst="rect">
            <a:avLst/>
          </a:prstGeom>
          <a:noFill/>
        </p:spPr>
        <p:txBody>
          <a:bodyPr wrap="square" lIns="91440" tIns="45720" rIns="91440" bIns="45720" rtlCol="0" anchor="t">
            <a:spAutoFit/>
          </a:bodyPr>
          <a:lstStyle/>
          <a:p>
            <a:r>
              <a:rPr lang="en-US" sz="1600">
                <a:ea typeface="+mn-lt"/>
                <a:cs typeface="+mn-lt"/>
              </a:rPr>
              <a:t>KCW does not support Gamma-point trick</a:t>
            </a:r>
            <a:endParaRPr lang="it-IT">
              <a:ea typeface="+mn-lt"/>
              <a:cs typeface="+mn-lt"/>
            </a:endParaRPr>
          </a:p>
          <a:p>
            <a:r>
              <a:rPr lang="en-US" sz="1600">
                <a:ea typeface="+mn-lt"/>
                <a:cs typeface="+mn-lt"/>
              </a:rPr>
              <a:t>Always use complex wavefunctions.</a:t>
            </a:r>
            <a:endParaRPr lang="it-IT"/>
          </a:p>
        </p:txBody>
      </p:sp>
      <p:sp>
        <p:nvSpPr>
          <p:cNvPr id="15" name="TextBox 11">
            <a:extLst>
              <a:ext uri="{FF2B5EF4-FFF2-40B4-BE49-F238E27FC236}">
                <a16:creationId xmlns:a16="http://schemas.microsoft.com/office/drawing/2014/main" id="{EFB176C8-96CF-3645-B845-50547CA9C9C8}"/>
              </a:ext>
            </a:extLst>
          </p:cNvPr>
          <p:cNvSpPr txBox="1"/>
          <p:nvPr/>
        </p:nvSpPr>
        <p:spPr>
          <a:xfrm>
            <a:off x="6549633" y="984014"/>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Day3/exercise3/1_init</a:t>
            </a:r>
          </a:p>
          <a:p>
            <a:r>
              <a:rPr lang="en-US" b="1">
                <a:latin typeface="Courier New"/>
                <a:cs typeface="Simplified Arabic Fixed"/>
              </a:rPr>
              <a:t>executable</a:t>
            </a:r>
            <a:r>
              <a:rPr lang="en-US">
                <a:latin typeface="Courier New"/>
                <a:cs typeface="Simplified Arabic Fixed"/>
              </a:rPr>
              <a:t> = </a:t>
            </a:r>
            <a:r>
              <a:rPr lang="en-US" err="1">
                <a:latin typeface="Courier New"/>
                <a:cs typeface="Simplified Arabic Fixed"/>
              </a:rPr>
              <a:t>pw.x</a:t>
            </a:r>
            <a:endParaRPr lang="en-US">
              <a:latin typeface="Courier New"/>
              <a:cs typeface="Simplified Arabic Fixed"/>
            </a:endParaRPr>
          </a:p>
        </p:txBody>
      </p:sp>
    </p:spTree>
    <p:extLst>
      <p:ext uri="{BB962C8B-B14F-4D97-AF65-F5344CB8AC3E}">
        <p14:creationId xmlns:p14="http://schemas.microsoft.com/office/powerpoint/2010/main" val="1566943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194153" y="1879176"/>
            <a:ext cx="4319391" cy="3193592"/>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22</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flipV="1">
            <a:off x="3913882" y="2928243"/>
            <a:ext cx="2529098" cy="14894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4404484" y="3369458"/>
            <a:ext cx="2069812" cy="58174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3710468"/>
            <a:ext cx="5631442" cy="584775"/>
          </a:xfrm>
          <a:prstGeom prst="rect">
            <a:avLst/>
          </a:prstGeom>
          <a:noFill/>
        </p:spPr>
        <p:txBody>
          <a:bodyPr wrap="square" lIns="91440" tIns="45720" rIns="91440" bIns="45720" rtlCol="0" anchor="t">
            <a:spAutoFit/>
          </a:bodyPr>
          <a:lstStyle/>
          <a:p>
            <a:r>
              <a:rPr lang="en-US" sz="1600"/>
              <a:t>Specify the kind of calculation:</a:t>
            </a:r>
            <a:endParaRPr lang="it-IT"/>
          </a:p>
          <a:p>
            <a:r>
              <a:rPr lang="en-US" sz="1600">
                <a:latin typeface="Courier New"/>
                <a:cs typeface="Courier New"/>
              </a:rPr>
              <a:t>wann2kcw</a:t>
            </a:r>
            <a:r>
              <a:rPr lang="en-US" sz="1600"/>
              <a:t>: interface between PW and W90, and KCW</a:t>
            </a:r>
          </a:p>
        </p:txBody>
      </p:sp>
      <p:sp>
        <p:nvSpPr>
          <p:cNvPr id="9" name="CasellaDiTesto 8">
            <a:extLst>
              <a:ext uri="{FF2B5EF4-FFF2-40B4-BE49-F238E27FC236}">
                <a16:creationId xmlns:a16="http://schemas.microsoft.com/office/drawing/2014/main" id="{9AFB16FA-B7C5-1A9C-24BE-45853E9232CA}"/>
              </a:ext>
            </a:extLst>
          </p:cNvPr>
          <p:cNvSpPr txBox="1"/>
          <p:nvPr/>
        </p:nvSpPr>
        <p:spPr>
          <a:xfrm>
            <a:off x="6551113" y="2553222"/>
            <a:ext cx="5342351"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we are going to use KS canonical orbitals as the minimizing one</a:t>
            </a:r>
          </a:p>
          <a:p>
            <a:r>
              <a:rPr lang="en-US" sz="1600" b="1"/>
              <a:t>Reasonable choice for finite systems</a:t>
            </a:r>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a:off x="3381524" y="4622062"/>
            <a:ext cx="3155403" cy="119760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547364" y="5704192"/>
            <a:ext cx="5088650" cy="338554"/>
          </a:xfrm>
          <a:prstGeom prst="rect">
            <a:avLst/>
          </a:prstGeom>
          <a:noFill/>
        </p:spPr>
        <p:txBody>
          <a:bodyPr wrap="square" lIns="91440" tIns="45720" rIns="91440" bIns="45720" rtlCol="0" anchor="t">
            <a:spAutoFit/>
          </a:bodyPr>
          <a:lstStyle/>
          <a:p>
            <a:r>
              <a:rPr lang="en-US" sz="1600"/>
              <a:t>Specify which spin channel</a:t>
            </a:r>
            <a:endParaRPr lang="it-IT" sz="1600"/>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15" name="CasellaDiTesto 14">
            <a:extLst>
              <a:ext uri="{FF2B5EF4-FFF2-40B4-BE49-F238E27FC236}">
                <a16:creationId xmlns:a16="http://schemas.microsoft.com/office/drawing/2014/main" id="{30CFB35D-E345-B837-93FA-BE62CAFB6DF6}"/>
              </a:ext>
            </a:extLst>
          </p:cNvPr>
          <p:cNvSpPr txBox="1"/>
          <p:nvPr/>
        </p:nvSpPr>
        <p:spPr>
          <a:xfrm>
            <a:off x="6551112" y="1634647"/>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where to find output files from the DFT initialization</a:t>
            </a:r>
            <a:endParaRPr lang="it-IT"/>
          </a:p>
        </p:txBody>
      </p:sp>
      <p:cxnSp>
        <p:nvCxnSpPr>
          <p:cNvPr id="16" name="Straight Arrow Connector 5">
            <a:extLst>
              <a:ext uri="{FF2B5EF4-FFF2-40B4-BE49-F238E27FC236}">
                <a16:creationId xmlns:a16="http://schemas.microsoft.com/office/drawing/2014/main" id="{9F30EE23-C2CE-0B4C-F277-57F4749BB892}"/>
              </a:ext>
            </a:extLst>
          </p:cNvPr>
          <p:cNvCxnSpPr>
            <a:cxnSpLocks/>
          </p:cNvCxnSpPr>
          <p:nvPr/>
        </p:nvCxnSpPr>
        <p:spPr>
          <a:xfrm flipV="1">
            <a:off x="4404483" y="1926160"/>
            <a:ext cx="2069810" cy="48296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Parentesi graffa chiusa 16">
            <a:extLst>
              <a:ext uri="{FF2B5EF4-FFF2-40B4-BE49-F238E27FC236}">
                <a16:creationId xmlns:a16="http://schemas.microsoft.com/office/drawing/2014/main" id="{B78225DB-3C29-35A1-524E-DD4A36FD9CDF}"/>
              </a:ext>
            </a:extLst>
          </p:cNvPr>
          <p:cNvSpPr/>
          <p:nvPr/>
        </p:nvSpPr>
        <p:spPr>
          <a:xfrm>
            <a:off x="3346057" y="3514593"/>
            <a:ext cx="250519" cy="699370"/>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21" name="TextBox 8">
            <a:extLst>
              <a:ext uri="{FF2B5EF4-FFF2-40B4-BE49-F238E27FC236}">
                <a16:creationId xmlns:a16="http://schemas.microsoft.com/office/drawing/2014/main" id="{ECEA9809-8FC6-6514-44DF-9DE866C4B284}"/>
              </a:ext>
            </a:extLst>
          </p:cNvPr>
          <p:cNvSpPr txBox="1"/>
          <p:nvPr/>
        </p:nvSpPr>
        <p:spPr>
          <a:xfrm>
            <a:off x="6547365" y="4952633"/>
            <a:ext cx="5088650" cy="584775"/>
          </a:xfrm>
          <a:prstGeom prst="rect">
            <a:avLst/>
          </a:prstGeom>
          <a:noFill/>
        </p:spPr>
        <p:txBody>
          <a:bodyPr wrap="square" lIns="91440" tIns="45720" rIns="91440" bIns="45720" rtlCol="0" anchor="t">
            <a:spAutoFit/>
          </a:bodyPr>
          <a:lstStyle/>
          <a:p>
            <a:r>
              <a:rPr lang="en-US" sz="1600"/>
              <a:t>Use the Martyna-Tuckerman scheme to deal with spurious periodic replica interactions</a:t>
            </a:r>
          </a:p>
        </p:txBody>
      </p:sp>
      <p:cxnSp>
        <p:nvCxnSpPr>
          <p:cNvPr id="22" name="Straight Arrow Connector 5">
            <a:extLst>
              <a:ext uri="{FF2B5EF4-FFF2-40B4-BE49-F238E27FC236}">
                <a16:creationId xmlns:a16="http://schemas.microsoft.com/office/drawing/2014/main" id="{78653869-1A92-784B-1D88-BABD841A9E66}"/>
              </a:ext>
            </a:extLst>
          </p:cNvPr>
          <p:cNvCxnSpPr>
            <a:cxnSpLocks/>
          </p:cNvCxnSpPr>
          <p:nvPr/>
        </p:nvCxnSpPr>
        <p:spPr>
          <a:xfrm>
            <a:off x="3736427" y="4423731"/>
            <a:ext cx="2800497" cy="76963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8">
            <a:extLst>
              <a:ext uri="{FF2B5EF4-FFF2-40B4-BE49-F238E27FC236}">
                <a16:creationId xmlns:a16="http://schemas.microsoft.com/office/drawing/2014/main" id="{03471879-1FB3-7DA9-F6EC-6C2D40C390D7}"/>
              </a:ext>
            </a:extLst>
          </p:cNvPr>
          <p:cNvSpPr txBox="1"/>
          <p:nvPr/>
        </p:nvSpPr>
        <p:spPr>
          <a:xfrm>
            <a:off x="6547365" y="4430714"/>
            <a:ext cx="5631442" cy="338554"/>
          </a:xfrm>
          <a:prstGeom prst="rect">
            <a:avLst/>
          </a:prstGeom>
          <a:noFill/>
        </p:spPr>
        <p:txBody>
          <a:bodyPr wrap="square" lIns="91440" tIns="45720" rIns="91440" bIns="45720" rtlCol="0" anchor="t">
            <a:spAutoFit/>
          </a:bodyPr>
          <a:lstStyle/>
          <a:p>
            <a:r>
              <a:rPr lang="en-US" sz="1600"/>
              <a:t>The </a:t>
            </a:r>
            <a:r>
              <a:rPr lang="en-US" sz="1600" err="1"/>
              <a:t>Monkhost</a:t>
            </a:r>
            <a:r>
              <a:rPr lang="en-US" sz="1600"/>
              <a:t>-Pack grid used in the DFT </a:t>
            </a:r>
            <a:r>
              <a:rPr lang="en-US" sz="1600" err="1"/>
              <a:t>initialiaztion</a:t>
            </a:r>
            <a:endParaRPr lang="it-IT" err="1"/>
          </a:p>
        </p:txBody>
      </p:sp>
      <p:cxnSp>
        <p:nvCxnSpPr>
          <p:cNvPr id="26" name="Straight Arrow Connector 5">
            <a:extLst>
              <a:ext uri="{FF2B5EF4-FFF2-40B4-BE49-F238E27FC236}">
                <a16:creationId xmlns:a16="http://schemas.microsoft.com/office/drawing/2014/main" id="{27DB299D-B880-0FD9-52D3-59324946BE23}"/>
              </a:ext>
            </a:extLst>
          </p:cNvPr>
          <p:cNvCxnSpPr>
            <a:cxnSpLocks/>
          </p:cNvCxnSpPr>
          <p:nvPr/>
        </p:nvCxnSpPr>
        <p:spPr>
          <a:xfrm>
            <a:off x="3799058" y="3880937"/>
            <a:ext cx="2737866" cy="6756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Parentesi graffa chiusa 26">
            <a:extLst>
              <a:ext uri="{FF2B5EF4-FFF2-40B4-BE49-F238E27FC236}">
                <a16:creationId xmlns:a16="http://schemas.microsoft.com/office/drawing/2014/main" id="{4BBB7E38-532E-9D5C-F5C3-7D9244953552}"/>
              </a:ext>
            </a:extLst>
          </p:cNvPr>
          <p:cNvSpPr/>
          <p:nvPr/>
        </p:nvSpPr>
        <p:spPr>
          <a:xfrm>
            <a:off x="4045426" y="2188922"/>
            <a:ext cx="229643" cy="54279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8" name="TextBox 11">
            <a:extLst>
              <a:ext uri="{FF2B5EF4-FFF2-40B4-BE49-F238E27FC236}">
                <a16:creationId xmlns:a16="http://schemas.microsoft.com/office/drawing/2014/main" id="{0FBCF39B-FD23-0909-88BB-C424F11F2D20}"/>
              </a:ext>
            </a:extLst>
          </p:cNvPr>
          <p:cNvSpPr txBox="1"/>
          <p:nvPr/>
        </p:nvSpPr>
        <p:spPr>
          <a:xfrm>
            <a:off x="6549633" y="984014"/>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Day3/exercise3/1_init</a:t>
            </a:r>
          </a:p>
          <a:p>
            <a:r>
              <a:rPr lang="en-US" b="1">
                <a:latin typeface="Courier New"/>
                <a:cs typeface="Courier New"/>
              </a:rPr>
              <a:t>executable</a:t>
            </a:r>
            <a:r>
              <a:rPr lang="en-US">
                <a:latin typeface="Courier New"/>
                <a:cs typeface="Courier New"/>
              </a:rPr>
              <a:t> = kcw.x</a:t>
            </a:r>
            <a:endParaRPr lang="en-US">
              <a:ea typeface="+mn-lt"/>
              <a:cs typeface="+mn-lt"/>
            </a:endParaRPr>
          </a:p>
        </p:txBody>
      </p:sp>
      <p:sp>
        <p:nvSpPr>
          <p:cNvPr id="24" name="Title 1">
            <a:extLst>
              <a:ext uri="{FF2B5EF4-FFF2-40B4-BE49-F238E27FC236}">
                <a16:creationId xmlns:a16="http://schemas.microsoft.com/office/drawing/2014/main" id="{D983A619-5B22-7933-65FC-6EEBA60FE64C}"/>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Interface to KCW</a:t>
            </a:r>
            <a:endParaRPr lang="it-IT"/>
          </a:p>
        </p:txBody>
      </p:sp>
    </p:spTree>
    <p:extLst>
      <p:ext uri="{BB962C8B-B14F-4D97-AF65-F5344CB8AC3E}">
        <p14:creationId xmlns:p14="http://schemas.microsoft.com/office/powerpoint/2010/main" val="328581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307158" y="981478"/>
            <a:ext cx="4176888" cy="5218632"/>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23</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flipV="1">
            <a:off x="4498429" y="2114051"/>
            <a:ext cx="2048936" cy="3994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1821126"/>
            <a:ext cx="5631442" cy="584775"/>
          </a:xfrm>
          <a:prstGeom prst="rect">
            <a:avLst/>
          </a:prstGeom>
          <a:noFill/>
        </p:spPr>
        <p:txBody>
          <a:bodyPr wrap="square" lIns="91440" tIns="45720" rIns="91440" bIns="45720" rtlCol="0" anchor="t">
            <a:spAutoFit/>
          </a:bodyPr>
          <a:lstStyle/>
          <a:p>
            <a:r>
              <a:rPr lang="en-US" sz="1600"/>
              <a:t>Specify the kind of calculation:</a:t>
            </a:r>
            <a:endParaRPr lang="it-IT"/>
          </a:p>
          <a:p>
            <a:r>
              <a:rPr lang="en-US" sz="1600">
                <a:latin typeface="Courier New"/>
                <a:cs typeface="Courier New"/>
              </a:rPr>
              <a:t>screen</a:t>
            </a:r>
            <a:r>
              <a:rPr lang="en-US" sz="1600"/>
              <a:t>: compute the screening coefficients</a:t>
            </a:r>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4404481" y="4713200"/>
            <a:ext cx="2174199" cy="4829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609994" y="4535097"/>
            <a:ext cx="5088650" cy="338554"/>
          </a:xfrm>
          <a:prstGeom prst="rect">
            <a:avLst/>
          </a:prstGeom>
          <a:noFill/>
        </p:spPr>
        <p:txBody>
          <a:bodyPr wrap="square" lIns="91440" tIns="45720" rIns="91440" bIns="45720" rtlCol="0" anchor="t">
            <a:spAutoFit/>
          </a:bodyPr>
          <a:lstStyle/>
          <a:p>
            <a:r>
              <a:rPr lang="en-US" sz="1600"/>
              <a:t>Parameters controlling the SCF convergence</a:t>
            </a:r>
            <a:endParaRPr lang="it-IT"/>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5" name="TextBox 8">
            <a:extLst>
              <a:ext uri="{FF2B5EF4-FFF2-40B4-BE49-F238E27FC236}">
                <a16:creationId xmlns:a16="http://schemas.microsoft.com/office/drawing/2014/main" id="{F333FFC0-F6C5-9045-AA3E-F8260BCD7106}"/>
              </a:ext>
            </a:extLst>
          </p:cNvPr>
          <p:cNvSpPr txBox="1"/>
          <p:nvPr/>
        </p:nvSpPr>
        <p:spPr>
          <a:xfrm>
            <a:off x="6609995" y="2562249"/>
            <a:ext cx="5631442" cy="338554"/>
          </a:xfrm>
          <a:prstGeom prst="rect">
            <a:avLst/>
          </a:prstGeom>
          <a:noFill/>
        </p:spPr>
        <p:txBody>
          <a:bodyPr wrap="square" lIns="91440" tIns="45720" rIns="91440" bIns="45720" rtlCol="0" anchor="t">
            <a:spAutoFit/>
          </a:bodyPr>
          <a:lstStyle/>
          <a:p>
            <a:r>
              <a:rPr lang="en-US" sz="1600"/>
              <a:t>Set it to </a:t>
            </a:r>
            <a:r>
              <a:rPr lang="en-US" sz="1600">
                <a:latin typeface="Courier New"/>
                <a:cs typeface="Courier New"/>
              </a:rPr>
              <a:t>.true.</a:t>
            </a:r>
            <a:r>
              <a:rPr lang="en-US" sz="1600"/>
              <a:t> to neglect xc-effects in the response</a:t>
            </a:r>
          </a:p>
        </p:txBody>
      </p:sp>
      <p:cxnSp>
        <p:nvCxnSpPr>
          <p:cNvPr id="8" name="Straight Arrow Connector 5">
            <a:extLst>
              <a:ext uri="{FF2B5EF4-FFF2-40B4-BE49-F238E27FC236}">
                <a16:creationId xmlns:a16="http://schemas.microsoft.com/office/drawing/2014/main" id="{37FD4C64-6D98-45A1-CB29-35BC4DAEF894}"/>
              </a:ext>
            </a:extLst>
          </p:cNvPr>
          <p:cNvCxnSpPr>
            <a:cxnSpLocks/>
          </p:cNvCxnSpPr>
          <p:nvPr/>
        </p:nvCxnSpPr>
        <p:spPr>
          <a:xfrm flipV="1">
            <a:off x="4310538" y="2729913"/>
            <a:ext cx="2195072" cy="3412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Parentesi graffa chiusa 15">
            <a:extLst>
              <a:ext uri="{FF2B5EF4-FFF2-40B4-BE49-F238E27FC236}">
                <a16:creationId xmlns:a16="http://schemas.microsoft.com/office/drawing/2014/main" id="{7C3088CA-1005-F02B-93B6-10ED0387C2C0}"/>
              </a:ext>
            </a:extLst>
          </p:cNvPr>
          <p:cNvSpPr/>
          <p:nvPr/>
        </p:nvSpPr>
        <p:spPr>
          <a:xfrm>
            <a:off x="4055865" y="4798511"/>
            <a:ext cx="250519" cy="814192"/>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7" name="TextBox 8">
            <a:extLst>
              <a:ext uri="{FF2B5EF4-FFF2-40B4-BE49-F238E27FC236}">
                <a16:creationId xmlns:a16="http://schemas.microsoft.com/office/drawing/2014/main" id="{CE9BEC97-5D06-B0F6-2733-FF6EEDCD5E62}"/>
              </a:ext>
            </a:extLst>
          </p:cNvPr>
          <p:cNvSpPr txBox="1"/>
          <p:nvPr/>
        </p:nvSpPr>
        <p:spPr>
          <a:xfrm>
            <a:off x="6609994" y="5244905"/>
            <a:ext cx="5088650" cy="830997"/>
          </a:xfrm>
          <a:prstGeom prst="rect">
            <a:avLst/>
          </a:prstGeom>
          <a:noFill/>
        </p:spPr>
        <p:txBody>
          <a:bodyPr wrap="square" lIns="91440" tIns="45720" rIns="91440" bIns="45720" rtlCol="0" anchor="t">
            <a:spAutoFit/>
          </a:bodyPr>
          <a:lstStyle/>
          <a:p>
            <a:r>
              <a:rPr lang="en-US" sz="1600"/>
              <a:t>Decide whether two orbitals are "equivalent" comparing their spread (self-</a:t>
            </a:r>
            <a:r>
              <a:rPr lang="en-US" sz="1600" err="1"/>
              <a:t>hartree</a:t>
            </a:r>
            <a:r>
              <a:rPr lang="en-US" sz="1600"/>
              <a:t>)</a:t>
            </a:r>
          </a:p>
          <a:p>
            <a:r>
              <a:rPr lang="en-US" sz="1600"/>
              <a:t>Used to reduce the number of LR calculations</a:t>
            </a:r>
          </a:p>
        </p:txBody>
      </p:sp>
      <p:cxnSp>
        <p:nvCxnSpPr>
          <p:cNvPr id="18" name="Straight Arrow Connector 5">
            <a:extLst>
              <a:ext uri="{FF2B5EF4-FFF2-40B4-BE49-F238E27FC236}">
                <a16:creationId xmlns:a16="http://schemas.microsoft.com/office/drawing/2014/main" id="{7982129D-695E-F6BA-F9E0-16825B041346}"/>
              </a:ext>
            </a:extLst>
          </p:cNvPr>
          <p:cNvCxnSpPr>
            <a:cxnSpLocks/>
          </p:cNvCxnSpPr>
          <p:nvPr/>
        </p:nvCxnSpPr>
        <p:spPr>
          <a:xfrm flipV="1">
            <a:off x="4227028" y="5663089"/>
            <a:ext cx="2236829" cy="9675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11">
            <a:extLst>
              <a:ext uri="{FF2B5EF4-FFF2-40B4-BE49-F238E27FC236}">
                <a16:creationId xmlns:a16="http://schemas.microsoft.com/office/drawing/2014/main" id="{93896D14-324C-E223-1B13-639CE1739BBC}"/>
              </a:ext>
            </a:extLst>
          </p:cNvPr>
          <p:cNvSpPr txBox="1"/>
          <p:nvPr/>
        </p:nvSpPr>
        <p:spPr>
          <a:xfrm>
            <a:off x="6549633" y="984014"/>
            <a:ext cx="5147563"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Day3/exercise3/2_screening</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7" name="Title 1">
            <a:extLst>
              <a:ext uri="{FF2B5EF4-FFF2-40B4-BE49-F238E27FC236}">
                <a16:creationId xmlns:a16="http://schemas.microsoft.com/office/drawing/2014/main" id="{50B09C61-6FB2-0CE3-0B0D-B88AAEC2D6FC}"/>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spTree>
    <p:extLst>
      <p:ext uri="{BB962C8B-B14F-4D97-AF65-F5344CB8AC3E}">
        <p14:creationId xmlns:p14="http://schemas.microsoft.com/office/powerpoint/2010/main" val="5379248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24</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10" name="TextBox 12">
            <a:extLst>
              <a:ext uri="{FF2B5EF4-FFF2-40B4-BE49-F238E27FC236}">
                <a16:creationId xmlns:a16="http://schemas.microsoft.com/office/drawing/2014/main" id="{47E92C5D-FBF8-F7F1-F238-6EB1812CA07A}"/>
              </a:ext>
            </a:extLst>
          </p:cNvPr>
          <p:cNvSpPr txBox="1"/>
          <p:nvPr/>
        </p:nvSpPr>
        <p:spPr>
          <a:xfrm>
            <a:off x="390916" y="1211966"/>
            <a:ext cx="8709826" cy="369332"/>
          </a:xfrm>
          <a:prstGeom prst="rect">
            <a:avLst/>
          </a:prstGeom>
          <a:noFill/>
        </p:spPr>
        <p:txBody>
          <a:bodyPr wrap="square" lIns="91440" tIns="45720" rIns="91440" bIns="45720" rtlCol="0" anchor="t">
            <a:spAutoFit/>
          </a:bodyPr>
          <a:lstStyle/>
          <a:p>
            <a:r>
              <a:rPr lang="en-US"/>
              <a:t>Inspect the </a:t>
            </a:r>
            <a:r>
              <a:rPr lang="en-US" err="1">
                <a:latin typeface="Courier New"/>
                <a:cs typeface="Courier New"/>
              </a:rPr>
              <a:t>kc.kso</a:t>
            </a:r>
            <a:r>
              <a:rPr lang="en-US"/>
              <a:t> output file </a:t>
            </a:r>
            <a:endParaRPr lang="en-US">
              <a:latin typeface="Courier New"/>
              <a:cs typeface="Courier New"/>
            </a:endParaRPr>
          </a:p>
        </p:txBody>
      </p:sp>
      <p:pic>
        <p:nvPicPr>
          <p:cNvPr id="14" name="Immagine 14" descr="Immagine che contiene testo&#10;&#10;Descrizione generata automaticamente">
            <a:extLst>
              <a:ext uri="{FF2B5EF4-FFF2-40B4-BE49-F238E27FC236}">
                <a16:creationId xmlns:a16="http://schemas.microsoft.com/office/drawing/2014/main" id="{0EDBCA15-9033-71D1-9489-526A8EA14651}"/>
              </a:ext>
            </a:extLst>
          </p:cNvPr>
          <p:cNvPicPr>
            <a:picLocks noChangeAspect="1"/>
          </p:cNvPicPr>
          <p:nvPr/>
        </p:nvPicPr>
        <p:blipFill>
          <a:blip r:embed="rId2"/>
          <a:stretch>
            <a:fillRect/>
          </a:stretch>
        </p:blipFill>
        <p:spPr>
          <a:xfrm>
            <a:off x="308976" y="2056530"/>
            <a:ext cx="11626240" cy="3694829"/>
          </a:xfrm>
          <a:prstGeom prst="rect">
            <a:avLst/>
          </a:prstGeom>
        </p:spPr>
      </p:pic>
      <p:sp>
        <p:nvSpPr>
          <p:cNvPr id="15" name="Rettangolo 14">
            <a:extLst>
              <a:ext uri="{FF2B5EF4-FFF2-40B4-BE49-F238E27FC236}">
                <a16:creationId xmlns:a16="http://schemas.microsoft.com/office/drawing/2014/main" id="{EDA20997-B334-4478-928F-27CB4A629966}"/>
              </a:ext>
            </a:extLst>
          </p:cNvPr>
          <p:cNvSpPr/>
          <p:nvPr/>
        </p:nvSpPr>
        <p:spPr>
          <a:xfrm>
            <a:off x="7340252" y="1938403"/>
            <a:ext cx="1972848" cy="395613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xtBox 8">
            <a:extLst>
              <a:ext uri="{FF2B5EF4-FFF2-40B4-BE49-F238E27FC236}">
                <a16:creationId xmlns:a16="http://schemas.microsoft.com/office/drawing/2014/main" id="{0AFB093A-2E07-8E53-DC17-71F5049A1D6D}"/>
              </a:ext>
            </a:extLst>
          </p:cNvPr>
          <p:cNvSpPr txBox="1"/>
          <p:nvPr/>
        </p:nvSpPr>
        <p:spPr>
          <a:xfrm>
            <a:off x="7152789" y="1622795"/>
            <a:ext cx="5088650" cy="338554"/>
          </a:xfrm>
          <a:prstGeom prst="rect">
            <a:avLst/>
          </a:prstGeom>
          <a:noFill/>
        </p:spPr>
        <p:txBody>
          <a:bodyPr wrap="square" lIns="91440" tIns="45720" rIns="91440" bIns="45720" rtlCol="0" anchor="t">
            <a:spAutoFit/>
          </a:bodyPr>
          <a:lstStyle/>
          <a:p>
            <a:r>
              <a:rPr lang="en-US" sz="1600" b="1">
                <a:solidFill>
                  <a:srgbClr val="C00000"/>
                </a:solidFill>
              </a:rPr>
              <a:t>Screening coefficients</a:t>
            </a:r>
            <a:endParaRPr lang="it-IT" b="1">
              <a:solidFill>
                <a:srgbClr val="C00000"/>
              </a:solidFill>
            </a:endParaRPr>
          </a:p>
        </p:txBody>
      </p:sp>
      <p:sp>
        <p:nvSpPr>
          <p:cNvPr id="8" name="Title 1">
            <a:extLst>
              <a:ext uri="{FF2B5EF4-FFF2-40B4-BE49-F238E27FC236}">
                <a16:creationId xmlns:a16="http://schemas.microsoft.com/office/drawing/2014/main" id="{0D278575-C9A0-CF33-603F-69A0F132111E}"/>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spTree>
    <p:extLst>
      <p:ext uri="{BB962C8B-B14F-4D97-AF65-F5344CB8AC3E}">
        <p14:creationId xmlns:p14="http://schemas.microsoft.com/office/powerpoint/2010/main" val="20691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427921" y="1708645"/>
            <a:ext cx="3935361" cy="4223584"/>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25</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3851252" y="2993677"/>
            <a:ext cx="2685674" cy="5399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3292934"/>
            <a:ext cx="5631442" cy="584775"/>
          </a:xfrm>
          <a:prstGeom prst="rect">
            <a:avLst/>
          </a:prstGeom>
          <a:noFill/>
        </p:spPr>
        <p:txBody>
          <a:bodyPr wrap="square" lIns="91440" tIns="45720" rIns="91440" bIns="45720" rtlCol="0" anchor="t">
            <a:spAutoFit/>
          </a:bodyPr>
          <a:lstStyle/>
          <a:p>
            <a:r>
              <a:rPr lang="en-US" sz="1600"/>
              <a:t>Specify the kind of calculation:</a:t>
            </a:r>
            <a:endParaRPr lang="it-IT"/>
          </a:p>
          <a:p>
            <a:r>
              <a:rPr lang="en-US" sz="1600">
                <a:latin typeface="Courier New"/>
                <a:cs typeface="Courier New"/>
              </a:rPr>
              <a:t>ham</a:t>
            </a:r>
            <a:r>
              <a:rPr lang="en-US" sz="1600"/>
              <a:t>: compute and diagonalize the KI </a:t>
            </a:r>
            <a:r>
              <a:rPr lang="en-US" sz="1600" err="1"/>
              <a:t>hamiltonian</a:t>
            </a:r>
            <a:endParaRPr lang="en-US" sz="1600"/>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3976508" y="5266432"/>
            <a:ext cx="2362089" cy="21157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557802" y="4983946"/>
            <a:ext cx="5088650" cy="584775"/>
          </a:xfrm>
          <a:prstGeom prst="rect">
            <a:avLst/>
          </a:prstGeom>
          <a:noFill/>
        </p:spPr>
        <p:txBody>
          <a:bodyPr wrap="square" lIns="91440" tIns="45720" rIns="91440" bIns="45720" rtlCol="0" anchor="t">
            <a:spAutoFit/>
          </a:bodyPr>
          <a:lstStyle/>
          <a:p>
            <a:r>
              <a:rPr lang="en-US" sz="1600"/>
              <a:t>Write the KI </a:t>
            </a:r>
            <a:r>
              <a:rPr lang="en-US" sz="1600" err="1"/>
              <a:t>hamiltonian</a:t>
            </a:r>
            <a:r>
              <a:rPr lang="en-US" sz="1600"/>
              <a:t> H(</a:t>
            </a:r>
            <a:r>
              <a:rPr lang="en-US" sz="1600" b="1"/>
              <a:t>R</a:t>
            </a:r>
            <a:r>
              <a:rPr lang="en-US" sz="1600"/>
              <a:t>) on a formatted file similar to that produced by Wannier90</a:t>
            </a:r>
            <a:endParaRPr lang="it-IT"/>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5" name="TextBox 8">
            <a:extLst>
              <a:ext uri="{FF2B5EF4-FFF2-40B4-BE49-F238E27FC236}">
                <a16:creationId xmlns:a16="http://schemas.microsoft.com/office/drawing/2014/main" id="{F333FFC0-F6C5-9045-AA3E-F8260BCD7106}"/>
              </a:ext>
            </a:extLst>
          </p:cNvPr>
          <p:cNvSpPr txBox="1"/>
          <p:nvPr/>
        </p:nvSpPr>
        <p:spPr>
          <a:xfrm>
            <a:off x="6463858" y="1748058"/>
            <a:ext cx="5631442" cy="830997"/>
          </a:xfrm>
          <a:prstGeom prst="rect">
            <a:avLst/>
          </a:prstGeom>
          <a:noFill/>
        </p:spPr>
        <p:txBody>
          <a:bodyPr wrap="square" lIns="91440" tIns="45720" rIns="91440" bIns="45720" rtlCol="0" anchor="t">
            <a:spAutoFit/>
          </a:bodyPr>
          <a:lstStyle/>
          <a:p>
            <a:r>
              <a:rPr lang="en-US" sz="1600"/>
              <a:t>All the</a:t>
            </a:r>
            <a:r>
              <a:rPr lang="en-US" sz="1600">
                <a:latin typeface="Courier New"/>
                <a:cs typeface="Courier New"/>
              </a:rPr>
              <a:t> &amp;CONTROL</a:t>
            </a:r>
            <a:r>
              <a:rPr lang="en-US" sz="1600"/>
              <a:t> parameters need to be consistent all along the different </a:t>
            </a:r>
            <a:r>
              <a:rPr lang="en-US" sz="1600" err="1"/>
              <a:t>kcw</a:t>
            </a:r>
            <a:r>
              <a:rPr lang="en-US" sz="1600"/>
              <a:t> calculations (</a:t>
            </a:r>
            <a:r>
              <a:rPr lang="en-US" sz="1600">
                <a:latin typeface="Courier New"/>
                <a:cs typeface="Courier New"/>
              </a:rPr>
              <a:t>wann2kcw, screen, and ham</a:t>
            </a:r>
            <a:r>
              <a:rPr lang="en-US" sz="1600"/>
              <a:t>)</a:t>
            </a:r>
            <a:endParaRPr lang="it-IT" err="1"/>
          </a:p>
        </p:txBody>
      </p:sp>
      <p:sp>
        <p:nvSpPr>
          <p:cNvPr id="9" name="Title 1">
            <a:extLst>
              <a:ext uri="{FF2B5EF4-FFF2-40B4-BE49-F238E27FC236}">
                <a16:creationId xmlns:a16="http://schemas.microsoft.com/office/drawing/2014/main" id="{7D16EB7F-72E4-A374-FCB6-279F5A9D3B02}"/>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en-US" sz="3600"/>
          </a:p>
        </p:txBody>
      </p:sp>
      <p:sp>
        <p:nvSpPr>
          <p:cNvPr id="15" name="TextBox 11">
            <a:extLst>
              <a:ext uri="{FF2B5EF4-FFF2-40B4-BE49-F238E27FC236}">
                <a16:creationId xmlns:a16="http://schemas.microsoft.com/office/drawing/2014/main" id="{88AA67A8-F781-8693-6D42-1C777BE9DADB}"/>
              </a:ext>
            </a:extLst>
          </p:cNvPr>
          <p:cNvSpPr txBox="1"/>
          <p:nvPr/>
        </p:nvSpPr>
        <p:spPr>
          <a:xfrm>
            <a:off x="6549633" y="984014"/>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mc:AlternateContent xmlns:mc="http://schemas.openxmlformats.org/markup-compatibility/2006">
        <mc:Choice xmlns:a14="http://schemas.microsoft.com/office/drawing/2010/main" Requires="a14">
          <p:sp>
            <p:nvSpPr>
              <p:cNvPr id="17" name="TextBox 7">
                <a:extLst>
                  <a:ext uri="{FF2B5EF4-FFF2-40B4-BE49-F238E27FC236}">
                    <a16:creationId xmlns:a16="http://schemas.microsoft.com/office/drawing/2014/main" id="{CADE8D49-837C-D658-1AEC-23717903BE55}"/>
                  </a:ext>
                </a:extLst>
              </p:cNvPr>
              <p:cNvSpPr txBox="1"/>
              <p:nvPr/>
            </p:nvSpPr>
            <p:spPr>
              <a:xfrm>
                <a:off x="512872" y="950743"/>
                <a:ext cx="3878317" cy="331566"/>
              </a:xfrm>
              <a:prstGeom prst="rect">
                <a:avLst/>
              </a:prstGeom>
              <a:noFill/>
            </p:spPr>
            <p:txBody>
              <a:bodyPr wrap="square" lIns="0" tIns="0" rIns="0" bIns="0" rtlCol="0">
                <a:spAutoFit/>
              </a:bodyPr>
              <a:lstStyle/>
              <a:p>
                <a:r>
                  <a:rPr lang="en-US" sz="2000"/>
                  <a:t>Diagonalize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p>
                        <m:r>
                          <a:rPr lang="en-US" sz="2000" b="0" i="1" smtClean="0">
                            <a:latin typeface="Cambria Math" panose="02040503050406030204" pitchFamily="18" charset="0"/>
                          </a:rPr>
                          <m:t>𝐷𝐹𝑇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sSubSup>
                      <m:sSubSupPr>
                        <m:ctrlPr>
                          <a:rPr lang="en-US" sz="2000" b="0" i="1" smtClean="0">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𝐾𝐼</m:t>
                        </m:r>
                      </m:sup>
                    </m:sSubSup>
                  </m:oMath>
                </a14:m>
                <a:endParaRPr lang="en-US" sz="2000"/>
              </a:p>
            </p:txBody>
          </p:sp>
        </mc:Choice>
        <mc:Fallback>
          <p:sp>
            <p:nvSpPr>
              <p:cNvPr id="17" name="TextBox 7">
                <a:extLst>
                  <a:ext uri="{FF2B5EF4-FFF2-40B4-BE49-F238E27FC236}">
                    <a16:creationId xmlns:a16="http://schemas.microsoft.com/office/drawing/2014/main" id="{CADE8D49-837C-D658-1AEC-23717903BE55}"/>
                  </a:ext>
                </a:extLst>
              </p:cNvPr>
              <p:cNvSpPr txBox="1">
                <a:spLocks noRot="1" noChangeAspect="1" noMove="1" noResize="1" noEditPoints="1" noAdjustHandles="1" noChangeArrowheads="1" noChangeShapeType="1" noTextEdit="1"/>
              </p:cNvSpPr>
              <p:nvPr/>
            </p:nvSpPr>
            <p:spPr>
              <a:xfrm>
                <a:off x="512872" y="950743"/>
                <a:ext cx="3878317" cy="331566"/>
              </a:xfrm>
              <a:prstGeom prst="rect">
                <a:avLst/>
              </a:prstGeom>
              <a:blipFill>
                <a:blip r:embed="rId3"/>
                <a:stretch>
                  <a:fillRect l="-3931" t="-24074" b="-42593"/>
                </a:stretch>
              </a:blipFill>
            </p:spPr>
            <p:txBody>
              <a:bodyPr/>
              <a:lstStyle/>
              <a:p>
                <a:r>
                  <a:rPr lang="it-IT">
                    <a:noFill/>
                  </a:rPr>
                  <a:t> </a:t>
                </a:r>
              </a:p>
            </p:txBody>
          </p:sp>
        </mc:Fallback>
      </mc:AlternateContent>
    </p:spTree>
    <p:extLst>
      <p:ext uri="{BB962C8B-B14F-4D97-AF65-F5344CB8AC3E}">
        <p14:creationId xmlns:p14="http://schemas.microsoft.com/office/powerpoint/2010/main" val="25155429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313099" y="1408724"/>
            <a:ext cx="4843497" cy="2954959"/>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26</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5072540" y="1970719"/>
            <a:ext cx="1380880" cy="18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1800249"/>
            <a:ext cx="5631442" cy="338554"/>
          </a:xfrm>
          <a:prstGeom prst="rect">
            <a:avLst/>
          </a:prstGeom>
          <a:noFill/>
        </p:spPr>
        <p:txBody>
          <a:bodyPr wrap="square" lIns="91440" tIns="45720" rIns="91440" bIns="45720" rtlCol="0" anchor="t">
            <a:spAutoFit/>
          </a:bodyPr>
          <a:lstStyle/>
          <a:p>
            <a:r>
              <a:rPr lang="en-US" sz="1600"/>
              <a:t>File produced by the previous </a:t>
            </a:r>
            <a:r>
              <a:rPr lang="en-US" sz="1600">
                <a:latin typeface="Courier New"/>
                <a:cs typeface="Courier New"/>
              </a:rPr>
              <a:t>screen</a:t>
            </a:r>
            <a:r>
              <a:rPr lang="en-US" sz="1600"/>
              <a:t> calculation</a:t>
            </a:r>
          </a:p>
        </p:txBody>
      </p:sp>
      <p:sp>
        <p:nvSpPr>
          <p:cNvPr id="11" name="TextBox 11">
            <a:extLst>
              <a:ext uri="{FF2B5EF4-FFF2-40B4-BE49-F238E27FC236}">
                <a16:creationId xmlns:a16="http://schemas.microsoft.com/office/drawing/2014/main" id="{BCA34BEB-E61F-2203-113B-EB6C97123E28}"/>
              </a:ext>
            </a:extLst>
          </p:cNvPr>
          <p:cNvSpPr txBox="1"/>
          <p:nvPr/>
        </p:nvSpPr>
        <p:spPr>
          <a:xfrm>
            <a:off x="6549633" y="984014"/>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13" name="Title 1">
            <a:extLst>
              <a:ext uri="{FF2B5EF4-FFF2-40B4-BE49-F238E27FC236}">
                <a16:creationId xmlns:a16="http://schemas.microsoft.com/office/drawing/2014/main" id="{D54B517B-EFDD-C452-E612-EC8E462EFD2A}"/>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en-US" sz="3600"/>
          </a:p>
        </p:txBody>
      </p:sp>
      <p:sp>
        <p:nvSpPr>
          <p:cNvPr id="28" name="TextBox 8">
            <a:extLst>
              <a:ext uri="{FF2B5EF4-FFF2-40B4-BE49-F238E27FC236}">
                <a16:creationId xmlns:a16="http://schemas.microsoft.com/office/drawing/2014/main" id="{17AEFA43-3EF8-7FAB-51E8-586BE5ACC28E}"/>
              </a:ext>
            </a:extLst>
          </p:cNvPr>
          <p:cNvSpPr txBox="1"/>
          <p:nvPr/>
        </p:nvSpPr>
        <p:spPr>
          <a:xfrm>
            <a:off x="513996" y="986057"/>
            <a:ext cx="5631442" cy="369332"/>
          </a:xfrm>
          <a:prstGeom prst="rect">
            <a:avLst/>
          </a:prstGeom>
          <a:noFill/>
        </p:spPr>
        <p:txBody>
          <a:bodyPr wrap="square" lIns="91440" tIns="45720" rIns="91440" bIns="45720" rtlCol="0" anchor="t">
            <a:spAutoFit/>
          </a:bodyPr>
          <a:lstStyle/>
          <a:p>
            <a:r>
              <a:rPr lang="en-US"/>
              <a:t>Inspect the output file: </a:t>
            </a:r>
            <a:r>
              <a:rPr lang="en-US" err="1">
                <a:latin typeface="Courier New"/>
                <a:cs typeface="Courier New"/>
              </a:rPr>
              <a:t>kc.kho</a:t>
            </a:r>
            <a:endParaRPr lang="it-IT" err="1">
              <a:latin typeface="Courier New"/>
              <a:cs typeface="Courier New"/>
            </a:endParaRPr>
          </a:p>
        </p:txBody>
      </p:sp>
    </p:spTree>
    <p:extLst>
      <p:ext uri="{BB962C8B-B14F-4D97-AF65-F5344CB8AC3E}">
        <p14:creationId xmlns:p14="http://schemas.microsoft.com/office/powerpoint/2010/main" val="3157336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313099" y="1408724"/>
            <a:ext cx="4843497" cy="2954959"/>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27</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5072540" y="1970719"/>
            <a:ext cx="1380880" cy="18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1800249"/>
            <a:ext cx="5631442" cy="338554"/>
          </a:xfrm>
          <a:prstGeom prst="rect">
            <a:avLst/>
          </a:prstGeom>
          <a:noFill/>
        </p:spPr>
        <p:txBody>
          <a:bodyPr wrap="square" lIns="91440" tIns="45720" rIns="91440" bIns="45720" rtlCol="0" anchor="t">
            <a:spAutoFit/>
          </a:bodyPr>
          <a:lstStyle/>
          <a:p>
            <a:r>
              <a:rPr lang="en-US" sz="1600"/>
              <a:t>File produced by the previous </a:t>
            </a:r>
            <a:r>
              <a:rPr lang="en-US" sz="1600">
                <a:latin typeface="Courier New"/>
                <a:cs typeface="Courier New"/>
              </a:rPr>
              <a:t>screen</a:t>
            </a:r>
            <a:r>
              <a:rPr lang="en-US" sz="1600"/>
              <a:t> calculation</a:t>
            </a:r>
          </a:p>
        </p:txBody>
      </p:sp>
      <p:pic>
        <p:nvPicPr>
          <p:cNvPr id="8" name="Immagine 8" descr="Immagine che contiene testo&#10;&#10;Descrizione generata automaticamente">
            <a:extLst>
              <a:ext uri="{FF2B5EF4-FFF2-40B4-BE49-F238E27FC236}">
                <a16:creationId xmlns:a16="http://schemas.microsoft.com/office/drawing/2014/main" id="{FA8143C6-7C9A-946D-6AD5-9A42C46AE137}"/>
              </a:ext>
            </a:extLst>
          </p:cNvPr>
          <p:cNvPicPr>
            <a:picLocks noChangeAspect="1"/>
          </p:cNvPicPr>
          <p:nvPr/>
        </p:nvPicPr>
        <p:blipFill>
          <a:blip r:embed="rId3"/>
          <a:stretch>
            <a:fillRect/>
          </a:stretch>
        </p:blipFill>
        <p:spPr>
          <a:xfrm>
            <a:off x="7480126" y="3761845"/>
            <a:ext cx="3766158" cy="2069158"/>
          </a:xfrm>
          <a:prstGeom prst="rect">
            <a:avLst/>
          </a:prstGeom>
        </p:spPr>
      </p:pic>
      <p:sp>
        <p:nvSpPr>
          <p:cNvPr id="9" name="TextBox 8">
            <a:extLst>
              <a:ext uri="{FF2B5EF4-FFF2-40B4-BE49-F238E27FC236}">
                <a16:creationId xmlns:a16="http://schemas.microsoft.com/office/drawing/2014/main" id="{F62B129A-AE59-0F07-59B4-1C8E3F254734}"/>
              </a:ext>
            </a:extLst>
          </p:cNvPr>
          <p:cNvSpPr txBox="1"/>
          <p:nvPr/>
        </p:nvSpPr>
        <p:spPr>
          <a:xfrm>
            <a:off x="6557803" y="2802330"/>
            <a:ext cx="5631442" cy="830997"/>
          </a:xfrm>
          <a:prstGeom prst="rect">
            <a:avLst/>
          </a:prstGeom>
          <a:noFill/>
        </p:spPr>
        <p:txBody>
          <a:bodyPr wrap="square" lIns="91440" tIns="45720" rIns="91440" bIns="45720" rtlCol="0" anchor="t">
            <a:spAutoFit/>
          </a:bodyPr>
          <a:lstStyle/>
          <a:p>
            <a:r>
              <a:rPr lang="en-US" sz="1600"/>
              <a:t>Alternatively one can specify the alpha parameters in a file named </a:t>
            </a:r>
            <a:r>
              <a:rPr lang="en-US" sz="1600">
                <a:latin typeface="Courier New"/>
                <a:ea typeface="+mn-lt"/>
                <a:cs typeface="+mn-lt"/>
              </a:rPr>
              <a:t>file_alpharef.txt</a:t>
            </a:r>
            <a:r>
              <a:rPr lang="en-US" sz="1600">
                <a:ea typeface="+mn-lt"/>
                <a:cs typeface="+mn-lt"/>
              </a:rPr>
              <a:t> to be placed in the working directory (this has the priority)</a:t>
            </a:r>
            <a:endParaRPr lang="it-IT"/>
          </a:p>
        </p:txBody>
      </p:sp>
      <p:cxnSp>
        <p:nvCxnSpPr>
          <p:cNvPr id="14" name="Straight Arrow Connector 5">
            <a:extLst>
              <a:ext uri="{FF2B5EF4-FFF2-40B4-BE49-F238E27FC236}">
                <a16:creationId xmlns:a16="http://schemas.microsoft.com/office/drawing/2014/main" id="{B7AF0655-A9C4-8218-7129-DE3C625C033E}"/>
              </a:ext>
            </a:extLst>
          </p:cNvPr>
          <p:cNvCxnSpPr>
            <a:cxnSpLocks/>
          </p:cNvCxnSpPr>
          <p:nvPr/>
        </p:nvCxnSpPr>
        <p:spPr>
          <a:xfrm flipH="1">
            <a:off x="5733173" y="3807869"/>
            <a:ext cx="1761064" cy="8635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8">
            <a:extLst>
              <a:ext uri="{FF2B5EF4-FFF2-40B4-BE49-F238E27FC236}">
                <a16:creationId xmlns:a16="http://schemas.microsoft.com/office/drawing/2014/main" id="{9A50CF7C-B347-1E79-E13B-D7700691D05D}"/>
              </a:ext>
            </a:extLst>
          </p:cNvPr>
          <p:cNvSpPr txBox="1"/>
          <p:nvPr/>
        </p:nvSpPr>
        <p:spPr>
          <a:xfrm>
            <a:off x="117338" y="4545536"/>
            <a:ext cx="5631442" cy="338554"/>
          </a:xfrm>
          <a:prstGeom prst="rect">
            <a:avLst/>
          </a:prstGeom>
          <a:noFill/>
        </p:spPr>
        <p:txBody>
          <a:bodyPr wrap="square" lIns="91440" tIns="45720" rIns="91440" bIns="45720" rtlCol="0" anchor="t">
            <a:spAutoFit/>
          </a:bodyPr>
          <a:lstStyle/>
          <a:p>
            <a:pPr algn="r"/>
            <a:r>
              <a:rPr lang="en-US" sz="1600"/>
              <a:t>Total number of orbitals</a:t>
            </a:r>
            <a:endParaRPr lang="it-IT"/>
          </a:p>
        </p:txBody>
      </p:sp>
      <p:sp>
        <p:nvSpPr>
          <p:cNvPr id="17" name="Rettangolo 16">
            <a:extLst>
              <a:ext uri="{FF2B5EF4-FFF2-40B4-BE49-F238E27FC236}">
                <a16:creationId xmlns:a16="http://schemas.microsoft.com/office/drawing/2014/main" id="{BED36714-7678-8EE8-282F-8A61F06AAA69}"/>
              </a:ext>
            </a:extLst>
          </p:cNvPr>
          <p:cNvSpPr/>
          <p:nvPr/>
        </p:nvSpPr>
        <p:spPr>
          <a:xfrm>
            <a:off x="8154443" y="3869499"/>
            <a:ext cx="1388300" cy="20250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8" name="Straight Arrow Connector 5">
            <a:extLst>
              <a:ext uri="{FF2B5EF4-FFF2-40B4-BE49-F238E27FC236}">
                <a16:creationId xmlns:a16="http://schemas.microsoft.com/office/drawing/2014/main" id="{D108C719-37C0-6D75-E834-E1393BEE4615}"/>
              </a:ext>
            </a:extLst>
          </p:cNvPr>
          <p:cNvCxnSpPr>
            <a:cxnSpLocks/>
          </p:cNvCxnSpPr>
          <p:nvPr/>
        </p:nvCxnSpPr>
        <p:spPr>
          <a:xfrm flipH="1">
            <a:off x="5858432" y="4768197"/>
            <a:ext cx="2189036" cy="5086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8">
            <a:extLst>
              <a:ext uri="{FF2B5EF4-FFF2-40B4-BE49-F238E27FC236}">
                <a16:creationId xmlns:a16="http://schemas.microsoft.com/office/drawing/2014/main" id="{912C6E04-2C36-B425-FE61-3E3C90314288}"/>
              </a:ext>
            </a:extLst>
          </p:cNvPr>
          <p:cNvSpPr txBox="1"/>
          <p:nvPr/>
        </p:nvSpPr>
        <p:spPr>
          <a:xfrm>
            <a:off x="117337" y="5077891"/>
            <a:ext cx="5631442" cy="338554"/>
          </a:xfrm>
          <a:prstGeom prst="rect">
            <a:avLst/>
          </a:prstGeom>
          <a:noFill/>
        </p:spPr>
        <p:txBody>
          <a:bodyPr wrap="square" lIns="91440" tIns="45720" rIns="91440" bIns="45720" rtlCol="0" anchor="t">
            <a:spAutoFit/>
          </a:bodyPr>
          <a:lstStyle/>
          <a:p>
            <a:pPr algn="r"/>
            <a:r>
              <a:rPr lang="en-US" sz="1600"/>
              <a:t>Screening Coefficients</a:t>
            </a:r>
            <a:endParaRPr lang="it-IT"/>
          </a:p>
        </p:txBody>
      </p:sp>
      <p:sp>
        <p:nvSpPr>
          <p:cNvPr id="22" name="Rettangolo 21">
            <a:extLst>
              <a:ext uri="{FF2B5EF4-FFF2-40B4-BE49-F238E27FC236}">
                <a16:creationId xmlns:a16="http://schemas.microsoft.com/office/drawing/2014/main" id="{537B31E4-C412-5FE3-1D7A-345551914DDC}"/>
              </a:ext>
            </a:extLst>
          </p:cNvPr>
          <p:cNvSpPr/>
          <p:nvPr/>
        </p:nvSpPr>
        <p:spPr>
          <a:xfrm>
            <a:off x="9866333" y="3869499"/>
            <a:ext cx="1388300" cy="20250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3" name="Straight Arrow Connector 5">
            <a:extLst>
              <a:ext uri="{FF2B5EF4-FFF2-40B4-BE49-F238E27FC236}">
                <a16:creationId xmlns:a16="http://schemas.microsoft.com/office/drawing/2014/main" id="{583DAFF1-04AF-F1B1-D5DE-6539E89A74D5}"/>
              </a:ext>
            </a:extLst>
          </p:cNvPr>
          <p:cNvCxnSpPr>
            <a:cxnSpLocks/>
          </p:cNvCxnSpPr>
          <p:nvPr/>
        </p:nvCxnSpPr>
        <p:spPr>
          <a:xfrm flipH="1">
            <a:off x="5868869" y="5300554"/>
            <a:ext cx="3911364" cy="53998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8">
            <a:extLst>
              <a:ext uri="{FF2B5EF4-FFF2-40B4-BE49-F238E27FC236}">
                <a16:creationId xmlns:a16="http://schemas.microsoft.com/office/drawing/2014/main" id="{425939A5-6DA7-B369-386C-1F44149BB79A}"/>
              </a:ext>
            </a:extLst>
          </p:cNvPr>
          <p:cNvSpPr txBox="1"/>
          <p:nvPr/>
        </p:nvSpPr>
        <p:spPr>
          <a:xfrm>
            <a:off x="127775" y="5631123"/>
            <a:ext cx="5631442" cy="338554"/>
          </a:xfrm>
          <a:prstGeom prst="rect">
            <a:avLst/>
          </a:prstGeom>
          <a:noFill/>
        </p:spPr>
        <p:txBody>
          <a:bodyPr wrap="square" lIns="91440" tIns="45720" rIns="91440" bIns="45720" rtlCol="0" anchor="t">
            <a:spAutoFit/>
          </a:bodyPr>
          <a:lstStyle/>
          <a:p>
            <a:pPr algn="r"/>
            <a:r>
              <a:rPr lang="en-US" sz="1600"/>
              <a:t>Self-Hartree</a:t>
            </a:r>
            <a:endParaRPr lang="it-IT" err="1"/>
          </a:p>
        </p:txBody>
      </p:sp>
      <p:sp>
        <p:nvSpPr>
          <p:cNvPr id="11" name="TextBox 11">
            <a:extLst>
              <a:ext uri="{FF2B5EF4-FFF2-40B4-BE49-F238E27FC236}">
                <a16:creationId xmlns:a16="http://schemas.microsoft.com/office/drawing/2014/main" id="{BCA34BEB-E61F-2203-113B-EB6C97123E28}"/>
              </a:ext>
            </a:extLst>
          </p:cNvPr>
          <p:cNvSpPr txBox="1"/>
          <p:nvPr/>
        </p:nvSpPr>
        <p:spPr>
          <a:xfrm>
            <a:off x="6549633" y="984014"/>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Day3/exercise3/3_hamiltonian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13" name="Title 1">
            <a:extLst>
              <a:ext uri="{FF2B5EF4-FFF2-40B4-BE49-F238E27FC236}">
                <a16:creationId xmlns:a16="http://schemas.microsoft.com/office/drawing/2014/main" id="{D54B517B-EFDD-C452-E612-EC8E462EFD2A}"/>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en-US" sz="3600"/>
          </a:p>
        </p:txBody>
      </p:sp>
      <p:sp>
        <p:nvSpPr>
          <p:cNvPr id="28" name="TextBox 8">
            <a:extLst>
              <a:ext uri="{FF2B5EF4-FFF2-40B4-BE49-F238E27FC236}">
                <a16:creationId xmlns:a16="http://schemas.microsoft.com/office/drawing/2014/main" id="{17AEFA43-3EF8-7FAB-51E8-586BE5ACC28E}"/>
              </a:ext>
            </a:extLst>
          </p:cNvPr>
          <p:cNvSpPr txBox="1"/>
          <p:nvPr/>
        </p:nvSpPr>
        <p:spPr>
          <a:xfrm>
            <a:off x="513996" y="986057"/>
            <a:ext cx="5631442" cy="369332"/>
          </a:xfrm>
          <a:prstGeom prst="rect">
            <a:avLst/>
          </a:prstGeom>
          <a:noFill/>
        </p:spPr>
        <p:txBody>
          <a:bodyPr wrap="square" lIns="91440" tIns="45720" rIns="91440" bIns="45720" rtlCol="0" anchor="t">
            <a:spAutoFit/>
          </a:bodyPr>
          <a:lstStyle/>
          <a:p>
            <a:r>
              <a:rPr lang="en-US"/>
              <a:t>Inspect the output file: </a:t>
            </a:r>
            <a:r>
              <a:rPr lang="en-US" err="1">
                <a:latin typeface="Courier New"/>
                <a:cs typeface="Courier New"/>
              </a:rPr>
              <a:t>kc.kho</a:t>
            </a:r>
            <a:endParaRPr lang="it-IT" err="1">
              <a:latin typeface="Courier New"/>
              <a:cs typeface="Courier New"/>
            </a:endParaRPr>
          </a:p>
        </p:txBody>
      </p:sp>
    </p:spTree>
    <p:extLst>
      <p:ext uri="{BB962C8B-B14F-4D97-AF65-F5344CB8AC3E}">
        <p14:creationId xmlns:p14="http://schemas.microsoft.com/office/powerpoint/2010/main" val="1652713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28</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20" name="TextBox 8">
            <a:extLst>
              <a:ext uri="{FF2B5EF4-FFF2-40B4-BE49-F238E27FC236}">
                <a16:creationId xmlns:a16="http://schemas.microsoft.com/office/drawing/2014/main" id="{86439D39-58A7-5686-C99E-A64F2E1E7BA2}"/>
              </a:ext>
            </a:extLst>
          </p:cNvPr>
          <p:cNvSpPr txBox="1"/>
          <p:nvPr/>
        </p:nvSpPr>
        <p:spPr>
          <a:xfrm>
            <a:off x="513996" y="986057"/>
            <a:ext cx="5631442" cy="369332"/>
          </a:xfrm>
          <a:prstGeom prst="rect">
            <a:avLst/>
          </a:prstGeom>
          <a:noFill/>
        </p:spPr>
        <p:txBody>
          <a:bodyPr wrap="square" lIns="91440" tIns="45720" rIns="91440" bIns="45720" rtlCol="0" anchor="t">
            <a:spAutoFit/>
          </a:bodyPr>
          <a:lstStyle/>
          <a:p>
            <a:r>
              <a:rPr lang="en-US"/>
              <a:t>Inspect the output file: </a:t>
            </a:r>
            <a:r>
              <a:rPr lang="en-US" err="1">
                <a:latin typeface="Courier New"/>
                <a:cs typeface="Courier New"/>
              </a:rPr>
              <a:t>kc.kho</a:t>
            </a:r>
            <a:endParaRPr lang="it-IT" err="1">
              <a:latin typeface="Courier New"/>
              <a:cs typeface="Courier New"/>
            </a:endParaRPr>
          </a:p>
        </p:txBody>
      </p:sp>
      <p:pic>
        <p:nvPicPr>
          <p:cNvPr id="11" name="Immagine 11" descr="Immagine che contiene testo&#10;&#10;Descrizione generata automaticamente">
            <a:extLst>
              <a:ext uri="{FF2B5EF4-FFF2-40B4-BE49-F238E27FC236}">
                <a16:creationId xmlns:a16="http://schemas.microsoft.com/office/drawing/2014/main" id="{DFC28FF5-C6E3-583A-5BF4-0411C4AD1B92}"/>
              </a:ext>
            </a:extLst>
          </p:cNvPr>
          <p:cNvPicPr>
            <a:picLocks noChangeAspect="1"/>
          </p:cNvPicPr>
          <p:nvPr/>
        </p:nvPicPr>
        <p:blipFill>
          <a:blip r:embed="rId2"/>
          <a:stretch>
            <a:fillRect/>
          </a:stretch>
        </p:blipFill>
        <p:spPr>
          <a:xfrm>
            <a:off x="465550" y="1472245"/>
            <a:ext cx="11229582" cy="729812"/>
          </a:xfrm>
          <a:prstGeom prst="rect">
            <a:avLst/>
          </a:prstGeom>
        </p:spPr>
      </p:pic>
      <p:pic>
        <p:nvPicPr>
          <p:cNvPr id="12" name="Immagine 12">
            <a:extLst>
              <a:ext uri="{FF2B5EF4-FFF2-40B4-BE49-F238E27FC236}">
                <a16:creationId xmlns:a16="http://schemas.microsoft.com/office/drawing/2014/main" id="{5E7219CA-D2CB-BE74-1F7C-CB2F6F6935D9}"/>
              </a:ext>
            </a:extLst>
          </p:cNvPr>
          <p:cNvPicPr>
            <a:picLocks noChangeAspect="1"/>
          </p:cNvPicPr>
          <p:nvPr/>
        </p:nvPicPr>
        <p:blipFill>
          <a:blip r:embed="rId3"/>
          <a:stretch>
            <a:fillRect/>
          </a:stretch>
        </p:blipFill>
        <p:spPr>
          <a:xfrm>
            <a:off x="496865" y="2530439"/>
            <a:ext cx="9121036" cy="294000"/>
          </a:xfrm>
          <a:prstGeom prst="rect">
            <a:avLst/>
          </a:prstGeom>
        </p:spPr>
      </p:pic>
      <p:sp>
        <p:nvSpPr>
          <p:cNvPr id="6" name="TextBox 9">
            <a:extLst>
              <a:ext uri="{FF2B5EF4-FFF2-40B4-BE49-F238E27FC236}">
                <a16:creationId xmlns:a16="http://schemas.microsoft.com/office/drawing/2014/main" id="{F925BEDE-D991-BD76-EF31-9C5870911B14}"/>
              </a:ext>
            </a:extLst>
          </p:cNvPr>
          <p:cNvSpPr txBox="1"/>
          <p:nvPr/>
        </p:nvSpPr>
        <p:spPr>
          <a:xfrm>
            <a:off x="464815" y="3567425"/>
            <a:ext cx="4585544" cy="1200329"/>
          </a:xfrm>
          <a:prstGeom prst="rect">
            <a:avLst/>
          </a:prstGeom>
          <a:noFill/>
        </p:spPr>
        <p:txBody>
          <a:bodyPr wrap="square" lIns="91440" tIns="45720" rIns="91440" bIns="45720" rtlCol="0" anchor="t">
            <a:spAutoFit/>
          </a:bodyPr>
          <a:lstStyle/>
          <a:p>
            <a:r>
              <a:rPr lang="en-US"/>
              <a:t>For a more direct comparison KI-vs-DFT you can run the two scripts:</a:t>
            </a:r>
          </a:p>
          <a:p>
            <a:r>
              <a:rPr lang="en-US">
                <a:latin typeface="Courier New"/>
                <a:cs typeface="Courier New"/>
              </a:rPr>
              <a:t>&gt; </a:t>
            </a:r>
            <a:r>
              <a:rPr lang="en-US" err="1">
                <a:latin typeface="Courier New"/>
                <a:cs typeface="Courier New"/>
              </a:rPr>
              <a:t>sh</a:t>
            </a:r>
            <a:r>
              <a:rPr lang="en-US">
                <a:latin typeface="Courier New"/>
                <a:cs typeface="Courier New"/>
              </a:rPr>
              <a:t> get_BE.sh</a:t>
            </a:r>
          </a:p>
          <a:p>
            <a:r>
              <a:rPr lang="en-US">
                <a:latin typeface="Courier New"/>
                <a:cs typeface="Courier New"/>
              </a:rPr>
              <a:t>&gt; </a:t>
            </a:r>
            <a:r>
              <a:rPr lang="en-US" err="1">
                <a:latin typeface="Courier New"/>
                <a:cs typeface="Courier New"/>
              </a:rPr>
              <a:t>gnuplot</a:t>
            </a:r>
            <a:r>
              <a:rPr lang="en-US">
                <a:latin typeface="Courier New"/>
                <a:cs typeface="Courier New"/>
              </a:rPr>
              <a:t> </a:t>
            </a:r>
            <a:r>
              <a:rPr lang="en-US" err="1">
                <a:latin typeface="Courier New"/>
                <a:cs typeface="Courier New"/>
              </a:rPr>
              <a:t>BE.gnu</a:t>
            </a:r>
            <a:endParaRPr lang="en-US">
              <a:latin typeface="Courier New"/>
              <a:cs typeface="Courier New"/>
            </a:endParaRPr>
          </a:p>
        </p:txBody>
      </p:sp>
      <p:pic>
        <p:nvPicPr>
          <p:cNvPr id="8" name="Immagine 8">
            <a:extLst>
              <a:ext uri="{FF2B5EF4-FFF2-40B4-BE49-F238E27FC236}">
                <a16:creationId xmlns:a16="http://schemas.microsoft.com/office/drawing/2014/main" id="{76814881-7AC7-F2DE-4729-222FE0BBE8CB}"/>
              </a:ext>
            </a:extLst>
          </p:cNvPr>
          <p:cNvPicPr>
            <a:picLocks noChangeAspect="1"/>
          </p:cNvPicPr>
          <p:nvPr/>
        </p:nvPicPr>
        <p:blipFill>
          <a:blip r:embed="rId4"/>
          <a:stretch>
            <a:fillRect/>
          </a:stretch>
        </p:blipFill>
        <p:spPr>
          <a:xfrm>
            <a:off x="5329824" y="3096016"/>
            <a:ext cx="3171172" cy="3171172"/>
          </a:xfrm>
          <a:prstGeom prst="rect">
            <a:avLst/>
          </a:prstGeom>
        </p:spPr>
      </p:pic>
      <p:pic>
        <p:nvPicPr>
          <p:cNvPr id="9" name="Immagine 8">
            <a:extLst>
              <a:ext uri="{FF2B5EF4-FFF2-40B4-BE49-F238E27FC236}">
                <a16:creationId xmlns:a16="http://schemas.microsoft.com/office/drawing/2014/main" id="{96CED33F-567E-B33B-DE52-1A59AFD6E974}"/>
              </a:ext>
            </a:extLst>
          </p:cNvPr>
          <p:cNvPicPr>
            <a:picLocks noChangeAspect="1"/>
          </p:cNvPicPr>
          <p:nvPr/>
        </p:nvPicPr>
        <p:blipFill>
          <a:blip r:embed="rId5"/>
          <a:stretch>
            <a:fillRect/>
          </a:stretch>
        </p:blipFill>
        <p:spPr>
          <a:xfrm>
            <a:off x="8899742" y="3096016"/>
            <a:ext cx="3171172" cy="3171172"/>
          </a:xfrm>
          <a:prstGeom prst="rect">
            <a:avLst/>
          </a:prstGeom>
        </p:spPr>
      </p:pic>
      <p:sp>
        <p:nvSpPr>
          <p:cNvPr id="10" name="Title 1">
            <a:extLst>
              <a:ext uri="{FF2B5EF4-FFF2-40B4-BE49-F238E27FC236}">
                <a16:creationId xmlns:a16="http://schemas.microsoft.com/office/drawing/2014/main" id="{BAC02120-3A83-1D92-80B7-27475729631B}"/>
              </a:ext>
            </a:extLst>
          </p:cNvPr>
          <p:cNvSpPr txBox="1">
            <a:spLocks/>
          </p:cNvSpPr>
          <p:nvPr/>
        </p:nvSpPr>
        <p:spPr>
          <a:xfrm>
            <a:off x="388620" y="202439"/>
            <a:ext cx="8426196" cy="862681"/>
          </a:xfrm>
          <a:prstGeom prst="rect">
            <a:avLst/>
          </a:prstGeom>
        </p:spPr>
        <p:txBody>
          <a:bodyPr>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a:latin typeface="Century Gothic"/>
              </a:rPr>
              <a:t>Final KI calculation</a:t>
            </a:r>
            <a:endParaRPr lang="en-US"/>
          </a:p>
        </p:txBody>
      </p:sp>
    </p:spTree>
    <p:extLst>
      <p:ext uri="{BB962C8B-B14F-4D97-AF65-F5344CB8AC3E}">
        <p14:creationId xmlns:p14="http://schemas.microsoft.com/office/powerpoint/2010/main" val="31126524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29</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5" name="TextBox 4">
            <a:extLst>
              <a:ext uri="{FF2B5EF4-FFF2-40B4-BE49-F238E27FC236}">
                <a16:creationId xmlns:a16="http://schemas.microsoft.com/office/drawing/2014/main" id="{CD50E1B9-07A7-EF50-D745-A71F95B334CA}"/>
              </a:ext>
            </a:extLst>
          </p:cNvPr>
          <p:cNvSpPr txBox="1"/>
          <p:nvPr/>
        </p:nvSpPr>
        <p:spPr>
          <a:xfrm>
            <a:off x="3945411" y="2875002"/>
            <a:ext cx="4301177" cy="1107996"/>
          </a:xfrm>
          <a:prstGeom prst="rect">
            <a:avLst/>
          </a:prstGeom>
          <a:noFill/>
        </p:spPr>
        <p:txBody>
          <a:bodyPr wrap="none" rtlCol="0">
            <a:spAutoFit/>
          </a:bodyPr>
          <a:lstStyle/>
          <a:p>
            <a:r>
              <a:rPr lang="en-US" sz="6600" b="1">
                <a:latin typeface="Century Gothic" panose="020B0502020202020204" pitchFamily="34" charset="0"/>
              </a:rPr>
              <a:t>Tutorial #4</a:t>
            </a:r>
          </a:p>
        </p:txBody>
      </p:sp>
    </p:spTree>
    <p:extLst>
      <p:ext uri="{BB962C8B-B14F-4D97-AF65-F5344CB8AC3E}">
        <p14:creationId xmlns:p14="http://schemas.microsoft.com/office/powerpoint/2010/main" val="1795375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5" name="TextBox 4">
            <a:extLst>
              <a:ext uri="{FF2B5EF4-FFF2-40B4-BE49-F238E27FC236}">
                <a16:creationId xmlns:a16="http://schemas.microsoft.com/office/drawing/2014/main" id="{CD50E1B9-07A7-EF50-D745-A71F95B334CA}"/>
              </a:ext>
            </a:extLst>
          </p:cNvPr>
          <p:cNvSpPr txBox="1"/>
          <p:nvPr/>
        </p:nvSpPr>
        <p:spPr>
          <a:xfrm>
            <a:off x="3945411" y="2875002"/>
            <a:ext cx="4301177" cy="1107996"/>
          </a:xfrm>
          <a:prstGeom prst="rect">
            <a:avLst/>
          </a:prstGeom>
          <a:noFill/>
        </p:spPr>
        <p:txBody>
          <a:bodyPr wrap="none" rtlCol="0">
            <a:spAutoFit/>
          </a:bodyPr>
          <a:lstStyle/>
          <a:p>
            <a:r>
              <a:rPr lang="en-US" sz="6600" b="1">
                <a:latin typeface="Century Gothic" panose="020B0502020202020204" pitchFamily="34" charset="0"/>
              </a:rPr>
              <a:t>Tutorial #1</a:t>
            </a:r>
          </a:p>
        </p:txBody>
      </p:sp>
    </p:spTree>
    <p:extLst>
      <p:ext uri="{BB962C8B-B14F-4D97-AF65-F5344CB8AC3E}">
        <p14:creationId xmlns:p14="http://schemas.microsoft.com/office/powerpoint/2010/main" val="19626959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30</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D998E23E-FAC7-9052-C803-838E9AB04FD6}"/>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Bulk silicon with KCW</a:t>
            </a:r>
          </a:p>
        </p:txBody>
      </p:sp>
      <p:sp>
        <p:nvSpPr>
          <p:cNvPr id="9" name="TextBox 9">
            <a:extLst>
              <a:ext uri="{FF2B5EF4-FFF2-40B4-BE49-F238E27FC236}">
                <a16:creationId xmlns:a16="http://schemas.microsoft.com/office/drawing/2014/main" id="{FF8A4D57-6D89-50B3-BE79-1551DDEA1445}"/>
              </a:ext>
            </a:extLst>
          </p:cNvPr>
          <p:cNvSpPr txBox="1"/>
          <p:nvPr/>
        </p:nvSpPr>
        <p:spPr>
          <a:xfrm>
            <a:off x="495300" y="1162242"/>
            <a:ext cx="7331964" cy="646331"/>
          </a:xfrm>
          <a:prstGeom prst="rect">
            <a:avLst/>
          </a:prstGeom>
          <a:noFill/>
        </p:spPr>
        <p:txBody>
          <a:bodyPr wrap="square" lIns="91440" tIns="45720" rIns="91440" bIns="45720" rtlCol="0" anchor="t">
            <a:spAutoFit/>
          </a:bodyPr>
          <a:lstStyle/>
          <a:p>
            <a:r>
              <a:rPr lang="en-US" u="sng"/>
              <a:t>Goal of the tutorial</a:t>
            </a:r>
            <a:r>
              <a:rPr lang="en-US"/>
              <a:t>:</a:t>
            </a:r>
          </a:p>
          <a:p>
            <a:r>
              <a:rPr lang="en-US"/>
              <a:t>compute the </a:t>
            </a:r>
            <a:r>
              <a:rPr lang="en-US" b="1"/>
              <a:t>band structure </a:t>
            </a:r>
            <a:r>
              <a:rPr lang="en-US"/>
              <a:t>of silicon.</a:t>
            </a:r>
          </a:p>
        </p:txBody>
      </p:sp>
      <p:sp>
        <p:nvSpPr>
          <p:cNvPr id="11" name="TextBox 11">
            <a:extLst>
              <a:ext uri="{FF2B5EF4-FFF2-40B4-BE49-F238E27FC236}">
                <a16:creationId xmlns:a16="http://schemas.microsoft.com/office/drawing/2014/main" id="{C20F06AD-FE2C-B621-3694-6C3F2EA306D1}"/>
              </a:ext>
            </a:extLst>
          </p:cNvPr>
          <p:cNvSpPr txBox="1"/>
          <p:nvPr/>
        </p:nvSpPr>
        <p:spPr>
          <a:xfrm>
            <a:off x="495300" y="1949259"/>
            <a:ext cx="7331964" cy="1200329"/>
          </a:xfrm>
          <a:prstGeom prst="rect">
            <a:avLst/>
          </a:prstGeom>
          <a:noFill/>
        </p:spPr>
        <p:txBody>
          <a:bodyPr wrap="square" lIns="91440" tIns="45720" rIns="91440" bIns="45720" rtlCol="0" anchor="t">
            <a:spAutoFit/>
          </a:bodyPr>
          <a:lstStyle/>
          <a:p>
            <a:r>
              <a:rPr lang="en-US" u="sng"/>
              <a:t>Method</a:t>
            </a:r>
            <a:r>
              <a:rPr lang="en-US"/>
              <a:t>:</a:t>
            </a:r>
          </a:p>
          <a:p>
            <a:pPr marL="800100" lvl="1" indent="-342900">
              <a:buFont typeface="Arial" panose="020B0604020202020204" pitchFamily="34" charset="0"/>
              <a:buChar char="•"/>
            </a:pPr>
            <a:r>
              <a:rPr lang="en-US"/>
              <a:t>KI</a:t>
            </a:r>
          </a:p>
          <a:p>
            <a:pPr marL="800100" lvl="1" indent="-342900">
              <a:buFont typeface="Arial" panose="020B0604020202020204" pitchFamily="34" charset="0"/>
              <a:buChar char="•"/>
            </a:pPr>
            <a:r>
              <a:rPr lang="en-US"/>
              <a:t>Screening parameters computed from </a:t>
            </a:r>
            <a:br>
              <a:rPr lang="en-US"/>
            </a:br>
            <a:r>
              <a:rPr lang="en-US"/>
              <a:t>linear response (KCW code)</a:t>
            </a:r>
          </a:p>
        </p:txBody>
      </p:sp>
      <p:sp>
        <p:nvSpPr>
          <p:cNvPr id="13" name="TextBox 12">
            <a:extLst>
              <a:ext uri="{FF2B5EF4-FFF2-40B4-BE49-F238E27FC236}">
                <a16:creationId xmlns:a16="http://schemas.microsoft.com/office/drawing/2014/main" id="{8AE30B92-44EE-0843-DEFB-8096DC382890}"/>
              </a:ext>
            </a:extLst>
          </p:cNvPr>
          <p:cNvSpPr txBox="1"/>
          <p:nvPr/>
        </p:nvSpPr>
        <p:spPr>
          <a:xfrm>
            <a:off x="495300" y="3351829"/>
            <a:ext cx="7331964" cy="1754326"/>
          </a:xfrm>
          <a:prstGeom prst="rect">
            <a:avLst/>
          </a:prstGeom>
          <a:noFill/>
        </p:spPr>
        <p:txBody>
          <a:bodyPr wrap="square" lIns="91440" tIns="45720" rIns="91440" bIns="45720" rtlCol="0" anchor="t">
            <a:spAutoFit/>
          </a:bodyPr>
          <a:lstStyle/>
          <a:p>
            <a:r>
              <a:rPr lang="en-US" u="sng"/>
              <a:t>Main steps</a:t>
            </a:r>
            <a:r>
              <a:rPr lang="en-US"/>
              <a:t>:</a:t>
            </a:r>
          </a:p>
          <a:p>
            <a:pPr marL="914400" lvl="1" indent="-457200">
              <a:buFont typeface="+mj-lt"/>
              <a:buAutoNum type="arabicPeriod"/>
            </a:pPr>
            <a:r>
              <a:rPr lang="en-US"/>
              <a:t>DFT calculation</a:t>
            </a:r>
          </a:p>
          <a:p>
            <a:pPr marL="914400" lvl="1" indent="-457200">
              <a:buAutoNum type="arabicPeriod"/>
            </a:pPr>
            <a:r>
              <a:rPr lang="en-US"/>
              <a:t>Maximally localized </a:t>
            </a:r>
            <a:r>
              <a:rPr lang="en-US" err="1"/>
              <a:t>Wannier</a:t>
            </a:r>
            <a:r>
              <a:rPr lang="en-US"/>
              <a:t> functions</a:t>
            </a:r>
          </a:p>
          <a:p>
            <a:pPr marL="914400" lvl="1" indent="-457200">
              <a:buFont typeface="+mj-lt"/>
              <a:buAutoNum type="arabicPeriod"/>
            </a:pPr>
            <a:r>
              <a:rPr lang="en-US"/>
              <a:t>Screening parameters</a:t>
            </a:r>
          </a:p>
          <a:p>
            <a:pPr marL="914400" lvl="1" indent="-457200">
              <a:buFont typeface="+mj-lt"/>
              <a:buAutoNum type="arabicPeriod"/>
            </a:pPr>
            <a:r>
              <a:rPr lang="en-US"/>
              <a:t>Final KI calculation</a:t>
            </a:r>
          </a:p>
          <a:p>
            <a:pPr marL="914400" lvl="1" indent="-457200">
              <a:buFont typeface="+mj-lt"/>
              <a:buAutoNum type="arabicPeriod"/>
            </a:pPr>
            <a:r>
              <a:rPr lang="en-US"/>
              <a:t>Band structure interpolation with Wannier90</a:t>
            </a:r>
          </a:p>
        </p:txBody>
      </p:sp>
      <p:sp>
        <p:nvSpPr>
          <p:cNvPr id="15" name="TextBox 15">
            <a:extLst>
              <a:ext uri="{FF2B5EF4-FFF2-40B4-BE49-F238E27FC236}">
                <a16:creationId xmlns:a16="http://schemas.microsoft.com/office/drawing/2014/main" id="{CFB91F47-35B7-13B5-3FAB-D2BED6BCF91F}"/>
              </a:ext>
            </a:extLst>
          </p:cNvPr>
          <p:cNvSpPr txBox="1"/>
          <p:nvPr/>
        </p:nvSpPr>
        <p:spPr>
          <a:xfrm>
            <a:off x="495300" y="5504804"/>
            <a:ext cx="3493264"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a:t>
            </a:r>
          </a:p>
        </p:txBody>
      </p:sp>
      <p:pic>
        <p:nvPicPr>
          <p:cNvPr id="17" name="Picture 6">
            <a:extLst>
              <a:ext uri="{FF2B5EF4-FFF2-40B4-BE49-F238E27FC236}">
                <a16:creationId xmlns:a16="http://schemas.microsoft.com/office/drawing/2014/main" id="{69EBC265-E4F7-4F90-5680-82D542D3097A}"/>
              </a:ext>
            </a:extLst>
          </p:cNvPr>
          <p:cNvPicPr>
            <a:picLocks noChangeAspect="1"/>
          </p:cNvPicPr>
          <p:nvPr/>
        </p:nvPicPr>
        <p:blipFill rotWithShape="1">
          <a:blip r:embed="rId2"/>
          <a:srcRect l="25146" r="29678" b="-318"/>
          <a:stretch/>
        </p:blipFill>
        <p:spPr>
          <a:xfrm>
            <a:off x="7417982" y="1518945"/>
            <a:ext cx="3732668" cy="3811254"/>
          </a:xfrm>
          <a:prstGeom prst="rect">
            <a:avLst/>
          </a:prstGeom>
        </p:spPr>
      </p:pic>
    </p:spTree>
    <p:extLst>
      <p:ext uri="{BB962C8B-B14F-4D97-AF65-F5344CB8AC3E}">
        <p14:creationId xmlns:p14="http://schemas.microsoft.com/office/powerpoint/2010/main" val="19862503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31</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0. LDA band structure</a:t>
            </a:r>
            <a:endParaRPr lang="it-IT"/>
          </a:p>
        </p:txBody>
      </p:sp>
      <p:sp>
        <p:nvSpPr>
          <p:cNvPr id="15" name="TextBox 11">
            <a:extLst>
              <a:ext uri="{FF2B5EF4-FFF2-40B4-BE49-F238E27FC236}">
                <a16:creationId xmlns:a16="http://schemas.microsoft.com/office/drawing/2014/main" id="{EFB176C8-96CF-3645-B845-50547CA9C9C8}"/>
              </a:ext>
            </a:extLst>
          </p:cNvPr>
          <p:cNvSpPr txBox="1"/>
          <p:nvPr/>
        </p:nvSpPr>
        <p:spPr>
          <a:xfrm>
            <a:off x="6897976" y="1234386"/>
            <a:ext cx="4320413"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Day3/exercise4/0_dft</a:t>
            </a:r>
          </a:p>
          <a:p>
            <a:r>
              <a:rPr lang="en-US" b="1">
                <a:latin typeface="Courier New"/>
                <a:cs typeface="Simplified Arabic Fixed"/>
              </a:rPr>
              <a:t>executables</a:t>
            </a:r>
            <a:r>
              <a:rPr lang="en-US">
                <a:latin typeface="Courier New"/>
                <a:cs typeface="Simplified Arabic Fixed"/>
              </a:rPr>
              <a:t> = </a:t>
            </a:r>
            <a:r>
              <a:rPr lang="en-US" err="1">
                <a:latin typeface="Courier New"/>
                <a:cs typeface="Simplified Arabic Fixed"/>
              </a:rPr>
              <a:t>pw.x</a:t>
            </a:r>
            <a:r>
              <a:rPr lang="en-US">
                <a:latin typeface="Century Gothic"/>
                <a:cs typeface="Simplified Arabic Fixed"/>
              </a:rPr>
              <a:t> and </a:t>
            </a:r>
            <a:r>
              <a:rPr lang="en-US" err="1">
                <a:latin typeface="Courier New"/>
                <a:cs typeface="Simplified Arabic Fixed"/>
              </a:rPr>
              <a:t>bands.x</a:t>
            </a:r>
            <a:endParaRPr lang="en-US">
              <a:latin typeface="Courier New"/>
              <a:cs typeface="Simplified Arabic Fixed"/>
            </a:endParaRPr>
          </a:p>
        </p:txBody>
      </p:sp>
      <p:pic>
        <p:nvPicPr>
          <p:cNvPr id="5" name="Immagine 5">
            <a:extLst>
              <a:ext uri="{FF2B5EF4-FFF2-40B4-BE49-F238E27FC236}">
                <a16:creationId xmlns:a16="http://schemas.microsoft.com/office/drawing/2014/main" id="{46AABC34-10B7-F88F-77C8-47331D8193CE}"/>
              </a:ext>
            </a:extLst>
          </p:cNvPr>
          <p:cNvPicPr>
            <a:picLocks noChangeAspect="1"/>
          </p:cNvPicPr>
          <p:nvPr/>
        </p:nvPicPr>
        <p:blipFill>
          <a:blip r:embed="rId2"/>
          <a:stretch>
            <a:fillRect/>
          </a:stretch>
        </p:blipFill>
        <p:spPr>
          <a:xfrm>
            <a:off x="43543" y="1002173"/>
            <a:ext cx="6683827" cy="5007428"/>
          </a:xfrm>
          <a:prstGeom prst="rect">
            <a:avLst/>
          </a:prstGeom>
        </p:spPr>
      </p:pic>
      <p:cxnSp>
        <p:nvCxnSpPr>
          <p:cNvPr id="6" name="Connettore 2 5">
            <a:extLst>
              <a:ext uri="{FF2B5EF4-FFF2-40B4-BE49-F238E27FC236}">
                <a16:creationId xmlns:a16="http://schemas.microsoft.com/office/drawing/2014/main" id="{6EF4F184-8074-52DF-BD2B-84DD341EA582}"/>
              </a:ext>
            </a:extLst>
          </p:cNvPr>
          <p:cNvCxnSpPr/>
          <p:nvPr/>
        </p:nvCxnSpPr>
        <p:spPr>
          <a:xfrm>
            <a:off x="2009184" y="2933817"/>
            <a:ext cx="1317072" cy="23439"/>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7AADE0E0-979B-EA6C-8613-7340DCFDC519}"/>
              </a:ext>
            </a:extLst>
          </p:cNvPr>
          <p:cNvCxnSpPr/>
          <p:nvPr/>
        </p:nvCxnSpPr>
        <p:spPr>
          <a:xfrm flipH="1">
            <a:off x="3324039" y="2824352"/>
            <a:ext cx="4175" cy="123942"/>
          </a:xfrm>
          <a:prstGeom prst="straightConnector1">
            <a:avLst/>
          </a:prstGeom>
          <a:ln w="63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249CA6EC-38FC-70D2-1CD3-12EF9251390C}"/>
              </a:ext>
            </a:extLst>
          </p:cNvPr>
          <p:cNvCxnSpPr>
            <a:cxnSpLocks/>
          </p:cNvCxnSpPr>
          <p:nvPr/>
        </p:nvCxnSpPr>
        <p:spPr>
          <a:xfrm>
            <a:off x="2062617" y="2375061"/>
            <a:ext cx="3014" cy="55917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11" name="Tabella 10">
            <a:extLst>
              <a:ext uri="{FF2B5EF4-FFF2-40B4-BE49-F238E27FC236}">
                <a16:creationId xmlns:a16="http://schemas.microsoft.com/office/drawing/2014/main" id="{F77DB172-7CFA-8476-1F92-805BF02D0E16}"/>
              </a:ext>
            </a:extLst>
          </p:cNvPr>
          <p:cNvGraphicFramePr>
            <a:graphicFrameLocks noGrp="1"/>
          </p:cNvGraphicFramePr>
          <p:nvPr>
            <p:extLst>
              <p:ext uri="{D42A27DB-BD31-4B8C-83A1-F6EECF244321}">
                <p14:modId xmlns:p14="http://schemas.microsoft.com/office/powerpoint/2010/main" val="3164178658"/>
              </p:ext>
            </p:extLst>
          </p:nvPr>
        </p:nvGraphicFramePr>
        <p:xfrm>
          <a:off x="6987874" y="2939672"/>
          <a:ext cx="4600575" cy="1102222"/>
        </p:xfrm>
        <a:graphic>
          <a:graphicData uri="http://schemas.openxmlformats.org/drawingml/2006/table">
            <a:tbl>
              <a:tblPr firstRow="1" bandRow="1">
                <a:tableStyleId>{5C22544A-7EE6-4342-B048-85BDC9FD1C3A}</a:tableStyleId>
              </a:tblPr>
              <a:tblGrid>
                <a:gridCol w="1533525">
                  <a:extLst>
                    <a:ext uri="{9D8B030D-6E8A-4147-A177-3AD203B41FA5}">
                      <a16:colId xmlns:a16="http://schemas.microsoft.com/office/drawing/2014/main" val="2776532274"/>
                    </a:ext>
                  </a:extLst>
                </a:gridCol>
                <a:gridCol w="1533525">
                  <a:extLst>
                    <a:ext uri="{9D8B030D-6E8A-4147-A177-3AD203B41FA5}">
                      <a16:colId xmlns:a16="http://schemas.microsoft.com/office/drawing/2014/main" val="2487763907"/>
                    </a:ext>
                  </a:extLst>
                </a:gridCol>
                <a:gridCol w="1533525">
                  <a:extLst>
                    <a:ext uri="{9D8B030D-6E8A-4147-A177-3AD203B41FA5}">
                      <a16:colId xmlns:a16="http://schemas.microsoft.com/office/drawing/2014/main" val="1949651055"/>
                    </a:ext>
                  </a:extLst>
                </a:gridCol>
              </a:tblGrid>
              <a:tr h="370702">
                <a:tc>
                  <a:txBody>
                    <a:bodyPr/>
                    <a:lstStyle/>
                    <a:p>
                      <a:pPr algn="ctr" fontAlgn="auto"/>
                      <a:r>
                        <a:rPr lang="en-US" sz="1800">
                          <a:effectLst/>
                        </a:rPr>
                        <a:t>​</a:t>
                      </a:r>
                      <a:endParaRPr lang="en-US" sz="1800" b="1" i="0">
                        <a:solidFill>
                          <a:srgbClr val="FFFFFF"/>
                        </a:solidFill>
                        <a:effectLst/>
                        <a:latin typeface="Calibri" panose="020F0502020204030204" pitchFamily="34" charset="0"/>
                      </a:endParaRPr>
                    </a:p>
                  </a:txBody>
                  <a:tcPr/>
                </a:tc>
                <a:tc>
                  <a:txBody>
                    <a:bodyPr/>
                    <a:lstStyle/>
                    <a:p>
                      <a:pPr algn="ctr" fontAlgn="base"/>
                      <a:r>
                        <a:rPr lang="en-US" sz="1800">
                          <a:effectLst/>
                        </a:rPr>
                        <a:t>indirect​</a:t>
                      </a:r>
                      <a:endParaRPr lang="en-US" b="1" i="0">
                        <a:solidFill>
                          <a:srgbClr val="FFFFFF"/>
                        </a:solidFill>
                        <a:effectLst/>
                      </a:endParaRPr>
                    </a:p>
                  </a:txBody>
                  <a:tcPr/>
                </a:tc>
                <a:tc>
                  <a:txBody>
                    <a:bodyPr/>
                    <a:lstStyle/>
                    <a:p>
                      <a:pPr algn="ctr" fontAlgn="base"/>
                      <a:r>
                        <a:rPr lang="en-US" sz="1800">
                          <a:effectLst/>
                        </a:rPr>
                        <a:t>direct​</a:t>
                      </a:r>
                      <a:endParaRPr lang="en-US" b="1" i="0">
                        <a:solidFill>
                          <a:srgbClr val="FFFFFF"/>
                        </a:solidFill>
                        <a:effectLst/>
                      </a:endParaRPr>
                    </a:p>
                  </a:txBody>
                  <a:tcPr/>
                </a:tc>
                <a:extLst>
                  <a:ext uri="{0D108BD9-81ED-4DB2-BD59-A6C34878D82A}">
                    <a16:rowId xmlns:a16="http://schemas.microsoft.com/office/drawing/2014/main" val="2853968430"/>
                  </a:ext>
                </a:extLst>
              </a:tr>
              <a:tr h="266699">
                <a:tc>
                  <a:txBody>
                    <a:bodyPr/>
                    <a:lstStyle/>
                    <a:p>
                      <a:pPr lvl="0" algn="ctr">
                        <a:buNone/>
                      </a:pPr>
                      <a:r>
                        <a:rPr lang="en-US" sz="1800" err="1">
                          <a:effectLst/>
                        </a:rPr>
                        <a:t>E</a:t>
                      </a:r>
                      <a:r>
                        <a:rPr lang="en-US" sz="1200" baseline="-25000" err="1">
                          <a:effectLst/>
                        </a:rPr>
                        <a:t>g</a:t>
                      </a:r>
                      <a:r>
                        <a:rPr lang="en-US" sz="1800">
                          <a:effectLst/>
                        </a:rPr>
                        <a:t> LDA.​​</a:t>
                      </a:r>
                      <a:endParaRPr lang="en-US" b="0" i="0">
                        <a:solidFill>
                          <a:srgbClr val="000000"/>
                        </a:solidFill>
                        <a:effectLst/>
                      </a:endParaRPr>
                    </a:p>
                  </a:txBody>
                  <a:tcPr/>
                </a:tc>
                <a:tc>
                  <a:txBody>
                    <a:bodyPr/>
                    <a:lstStyle/>
                    <a:p>
                      <a:pPr lvl="0" algn="ctr">
                        <a:buNone/>
                      </a:pPr>
                      <a:r>
                        <a:rPr lang="en-US" sz="1800">
                          <a:effectLst/>
                        </a:rPr>
                        <a:t>0.48</a:t>
                      </a:r>
                    </a:p>
                  </a:txBody>
                  <a:tcPr/>
                </a:tc>
                <a:tc>
                  <a:txBody>
                    <a:bodyPr/>
                    <a:lstStyle/>
                    <a:p>
                      <a:pPr lvl="0" algn="ctr">
                        <a:buNone/>
                      </a:pPr>
                      <a:r>
                        <a:rPr lang="en-US" sz="1800">
                          <a:effectLst/>
                        </a:rPr>
                        <a:t>2.53</a:t>
                      </a:r>
                      <a:endParaRPr lang="it-IT"/>
                    </a:p>
                  </a:txBody>
                  <a:tcPr/>
                </a:tc>
                <a:extLst>
                  <a:ext uri="{0D108BD9-81ED-4DB2-BD59-A6C34878D82A}">
                    <a16:rowId xmlns:a16="http://schemas.microsoft.com/office/drawing/2014/main" val="208754743"/>
                  </a:ext>
                </a:extLst>
              </a:tr>
              <a:tr h="266699">
                <a:tc>
                  <a:txBody>
                    <a:bodyPr/>
                    <a:lstStyle/>
                    <a:p>
                      <a:pPr lvl="0" algn="ctr">
                        <a:buNone/>
                      </a:pPr>
                      <a:r>
                        <a:rPr lang="en-US" sz="1800" err="1">
                          <a:effectLst/>
                        </a:rPr>
                        <a:t>E</a:t>
                      </a:r>
                      <a:r>
                        <a:rPr lang="en-US" sz="1200" baseline="-25000" err="1">
                          <a:effectLst/>
                        </a:rPr>
                        <a:t>g</a:t>
                      </a:r>
                      <a:r>
                        <a:rPr lang="en-US" sz="1800">
                          <a:effectLst/>
                        </a:rPr>
                        <a:t> Exp.​​</a:t>
                      </a:r>
                      <a:endParaRPr lang="en-US" b="0" i="0">
                        <a:solidFill>
                          <a:srgbClr val="000000"/>
                        </a:solidFill>
                        <a:effectLst/>
                      </a:endParaRPr>
                    </a:p>
                  </a:txBody>
                  <a:tcPr/>
                </a:tc>
                <a:tc>
                  <a:txBody>
                    <a:bodyPr/>
                    <a:lstStyle/>
                    <a:p>
                      <a:pPr lvl="0" algn="ctr">
                        <a:buNone/>
                      </a:pPr>
                      <a:r>
                        <a:rPr lang="en-US" sz="1800">
                          <a:effectLst/>
                        </a:rPr>
                        <a:t>1.17​​</a:t>
                      </a:r>
                      <a:endParaRPr lang="en-US" b="0" i="0">
                        <a:solidFill>
                          <a:srgbClr val="000000"/>
                        </a:solidFill>
                        <a:effectLst/>
                      </a:endParaRPr>
                    </a:p>
                  </a:txBody>
                  <a:tcPr/>
                </a:tc>
                <a:tc>
                  <a:txBody>
                    <a:bodyPr/>
                    <a:lstStyle/>
                    <a:p>
                      <a:pPr lvl="0" algn="ctr">
                        <a:buNone/>
                      </a:pPr>
                      <a:r>
                        <a:rPr lang="en-US" sz="1800">
                          <a:effectLst/>
                        </a:rPr>
                        <a:t>3.35​​</a:t>
                      </a:r>
                      <a:endParaRPr lang="en-US" b="0" i="0">
                        <a:solidFill>
                          <a:srgbClr val="000000"/>
                        </a:solidFill>
                        <a:effectLst/>
                      </a:endParaRPr>
                    </a:p>
                  </a:txBody>
                  <a:tcPr/>
                </a:tc>
                <a:extLst>
                  <a:ext uri="{0D108BD9-81ED-4DB2-BD59-A6C34878D82A}">
                    <a16:rowId xmlns:a16="http://schemas.microsoft.com/office/drawing/2014/main" val="983366141"/>
                  </a:ext>
                </a:extLst>
              </a:tr>
            </a:tbl>
          </a:graphicData>
        </a:graphic>
      </p:graphicFrame>
    </p:spTree>
    <p:extLst>
      <p:ext uri="{BB962C8B-B14F-4D97-AF65-F5344CB8AC3E}">
        <p14:creationId xmlns:p14="http://schemas.microsoft.com/office/powerpoint/2010/main" val="17883323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7" descr="Immagine che contiene testo&#10;&#10;Descrizione generata automaticamente">
            <a:extLst>
              <a:ext uri="{FF2B5EF4-FFF2-40B4-BE49-F238E27FC236}">
                <a16:creationId xmlns:a16="http://schemas.microsoft.com/office/drawing/2014/main" id="{DD22A6DB-0B01-ED3B-CF9F-8D412E36E1A1}"/>
              </a:ext>
            </a:extLst>
          </p:cNvPr>
          <p:cNvPicPr>
            <a:picLocks noChangeAspect="1"/>
          </p:cNvPicPr>
          <p:nvPr/>
        </p:nvPicPr>
        <p:blipFill>
          <a:blip r:embed="rId2"/>
          <a:stretch>
            <a:fillRect/>
          </a:stretch>
        </p:blipFill>
        <p:spPr>
          <a:xfrm>
            <a:off x="554160" y="1001802"/>
            <a:ext cx="4102957" cy="5331315"/>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32</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1. DFT initialization</a:t>
            </a:r>
            <a:endParaRPr lang="en-US" sz="3600"/>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flipV="1">
            <a:off x="2762700" y="1984292"/>
            <a:ext cx="2942402" cy="115211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9AFB16FA-B7C5-1A9C-24BE-45853E9232CA}"/>
              </a:ext>
            </a:extLst>
          </p:cNvPr>
          <p:cNvSpPr txBox="1"/>
          <p:nvPr/>
        </p:nvSpPr>
        <p:spPr>
          <a:xfrm>
            <a:off x="5792357" y="1585981"/>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Always  set </a:t>
            </a:r>
            <a:r>
              <a:rPr lang="en-US" sz="1600" b="1" err="1">
                <a:latin typeface="Courier New"/>
                <a:cs typeface="Courier New"/>
              </a:rPr>
              <a:t>nspin</a:t>
            </a:r>
            <a:r>
              <a:rPr lang="en-US" sz="1600" b="1">
                <a:latin typeface="Courier New"/>
                <a:cs typeface="Courier New"/>
              </a:rPr>
              <a:t> = 2</a:t>
            </a:r>
            <a:r>
              <a:rPr lang="en-US" sz="1600" b="1"/>
              <a:t> for a meaningful KCW calculation</a:t>
            </a:r>
            <a:r>
              <a:rPr lang="en-US" sz="1600"/>
              <a:t>​</a:t>
            </a:r>
            <a:endParaRPr lang="it-IT"/>
          </a:p>
        </p:txBody>
      </p:sp>
      <p:sp>
        <p:nvSpPr>
          <p:cNvPr id="15" name="TextBox 11">
            <a:extLst>
              <a:ext uri="{FF2B5EF4-FFF2-40B4-BE49-F238E27FC236}">
                <a16:creationId xmlns:a16="http://schemas.microsoft.com/office/drawing/2014/main" id="{EFB176C8-96CF-3645-B845-50547CA9C9C8}"/>
              </a:ext>
            </a:extLst>
          </p:cNvPr>
          <p:cNvSpPr txBox="1"/>
          <p:nvPr/>
        </p:nvSpPr>
        <p:spPr>
          <a:xfrm>
            <a:off x="5725849" y="736879"/>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Day3/exercise4/1_init</a:t>
            </a:r>
          </a:p>
          <a:p>
            <a:r>
              <a:rPr lang="en-US" b="1">
                <a:latin typeface="Courier New"/>
                <a:cs typeface="Simplified Arabic Fixed"/>
              </a:rPr>
              <a:t>executable</a:t>
            </a:r>
            <a:r>
              <a:rPr lang="en-US">
                <a:latin typeface="Courier New"/>
                <a:cs typeface="Simplified Arabic Fixed"/>
              </a:rPr>
              <a:t> = </a:t>
            </a:r>
            <a:r>
              <a:rPr lang="en-US" err="1">
                <a:latin typeface="Courier New"/>
                <a:cs typeface="Simplified Arabic Fixed"/>
              </a:rPr>
              <a:t>pw.x</a:t>
            </a:r>
            <a:endParaRPr lang="en-US">
              <a:latin typeface="Courier New"/>
              <a:cs typeface="Simplified Arabic Fixed"/>
            </a:endParaRPr>
          </a:p>
        </p:txBody>
      </p:sp>
      <p:pic>
        <p:nvPicPr>
          <p:cNvPr id="6" name="Immagine 7" descr="Immagine che contiene testo&#10;&#10;Descrizione generata automaticamente">
            <a:extLst>
              <a:ext uri="{FF2B5EF4-FFF2-40B4-BE49-F238E27FC236}">
                <a16:creationId xmlns:a16="http://schemas.microsoft.com/office/drawing/2014/main" id="{7E9F4B01-62F4-4465-A433-598A1E924751}"/>
              </a:ext>
            </a:extLst>
          </p:cNvPr>
          <p:cNvPicPr>
            <a:picLocks noChangeAspect="1"/>
          </p:cNvPicPr>
          <p:nvPr/>
        </p:nvPicPr>
        <p:blipFill>
          <a:blip r:embed="rId3"/>
          <a:stretch>
            <a:fillRect/>
          </a:stretch>
        </p:blipFill>
        <p:spPr>
          <a:xfrm>
            <a:off x="5486401" y="2885269"/>
            <a:ext cx="3649361" cy="3394054"/>
          </a:xfrm>
          <a:prstGeom prst="rect">
            <a:avLst/>
          </a:prstGeom>
        </p:spPr>
      </p:pic>
      <p:sp>
        <p:nvSpPr>
          <p:cNvPr id="8" name="CasellaDiTesto 7">
            <a:extLst>
              <a:ext uri="{FF2B5EF4-FFF2-40B4-BE49-F238E27FC236}">
                <a16:creationId xmlns:a16="http://schemas.microsoft.com/office/drawing/2014/main" id="{4783FCC0-B158-EF4B-A574-92552E9D01AA}"/>
              </a:ext>
            </a:extLst>
          </p:cNvPr>
          <p:cNvSpPr txBox="1"/>
          <p:nvPr/>
        </p:nvSpPr>
        <p:spPr>
          <a:xfrm>
            <a:off x="5421654" y="2553927"/>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NSCF calculation</a:t>
            </a:r>
            <a:endParaRPr lang="en-US" sz="1600"/>
          </a:p>
        </p:txBody>
      </p:sp>
      <p:sp>
        <p:nvSpPr>
          <p:cNvPr id="13" name="CasellaDiTesto 12">
            <a:extLst>
              <a:ext uri="{FF2B5EF4-FFF2-40B4-BE49-F238E27FC236}">
                <a16:creationId xmlns:a16="http://schemas.microsoft.com/office/drawing/2014/main" id="{827D938E-5806-A32D-C429-7E11D9845700}"/>
              </a:ext>
            </a:extLst>
          </p:cNvPr>
          <p:cNvSpPr txBox="1"/>
          <p:nvPr/>
        </p:nvSpPr>
        <p:spPr>
          <a:xfrm>
            <a:off x="478951" y="700413"/>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SCF calculation</a:t>
            </a:r>
            <a:endParaRPr lang="en-US" sz="1600"/>
          </a:p>
        </p:txBody>
      </p:sp>
      <p:cxnSp>
        <p:nvCxnSpPr>
          <p:cNvPr id="10" name="Straight Arrow Connector 5">
            <a:extLst>
              <a:ext uri="{FF2B5EF4-FFF2-40B4-BE49-F238E27FC236}">
                <a16:creationId xmlns:a16="http://schemas.microsoft.com/office/drawing/2014/main" id="{F72D9085-2754-E800-D986-6422F448D5D1}"/>
              </a:ext>
            </a:extLst>
          </p:cNvPr>
          <p:cNvCxnSpPr>
            <a:cxnSpLocks/>
          </p:cNvCxnSpPr>
          <p:nvPr/>
        </p:nvCxnSpPr>
        <p:spPr>
          <a:xfrm>
            <a:off x="7571538" y="3094112"/>
            <a:ext cx="1861187" cy="5157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37598AA2-06FB-0C1A-3C17-7DBB7E26115F}"/>
              </a:ext>
            </a:extLst>
          </p:cNvPr>
          <p:cNvSpPr txBox="1"/>
          <p:nvPr/>
        </p:nvSpPr>
        <p:spPr>
          <a:xfrm>
            <a:off x="9499382" y="3212953"/>
            <a:ext cx="275773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NSCF on a regular 6x6x6 </a:t>
            </a:r>
          </a:p>
          <a:p>
            <a:r>
              <a:rPr lang="en-US" sz="1600"/>
              <a:t>k-point grid ( you can use the </a:t>
            </a:r>
            <a:r>
              <a:rPr lang="en-US" sz="1600">
                <a:latin typeface="Courier New"/>
                <a:ea typeface="+mn-lt"/>
                <a:cs typeface="+mn-lt"/>
              </a:rPr>
              <a:t>kmesh.pl</a:t>
            </a:r>
            <a:r>
              <a:rPr lang="en-US" sz="1600">
                <a:ea typeface="+mn-lt"/>
                <a:cs typeface="+mn-lt"/>
              </a:rPr>
              <a:t> utility of W90)</a:t>
            </a:r>
            <a:endParaRPr lang="en-US" sz="1600"/>
          </a:p>
        </p:txBody>
      </p:sp>
      <p:cxnSp>
        <p:nvCxnSpPr>
          <p:cNvPr id="12" name="Straight Arrow Connector 5">
            <a:extLst>
              <a:ext uri="{FF2B5EF4-FFF2-40B4-BE49-F238E27FC236}">
                <a16:creationId xmlns:a16="http://schemas.microsoft.com/office/drawing/2014/main" id="{75285AEE-ECDF-4A7C-490B-F37D55A641DE}"/>
              </a:ext>
            </a:extLst>
          </p:cNvPr>
          <p:cNvCxnSpPr>
            <a:cxnSpLocks/>
          </p:cNvCxnSpPr>
          <p:nvPr/>
        </p:nvCxnSpPr>
        <p:spPr>
          <a:xfrm flipV="1">
            <a:off x="5841592" y="3795190"/>
            <a:ext cx="3601428" cy="17290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28631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33</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a:t>
            </a:r>
            <a:r>
              <a:rPr lang="en-US" sz="3600" err="1">
                <a:latin typeface="Century Gothic"/>
              </a:rPr>
              <a:t>Wannierization</a:t>
            </a:r>
            <a:endParaRPr lang="it-IT" err="1"/>
          </a:p>
        </p:txBody>
      </p:sp>
      <p:sp>
        <p:nvSpPr>
          <p:cNvPr id="15" name="TextBox 11">
            <a:extLst>
              <a:ext uri="{FF2B5EF4-FFF2-40B4-BE49-F238E27FC236}">
                <a16:creationId xmlns:a16="http://schemas.microsoft.com/office/drawing/2014/main" id="{EFB176C8-96CF-3645-B845-50547CA9C9C8}"/>
              </a:ext>
            </a:extLst>
          </p:cNvPr>
          <p:cNvSpPr txBox="1"/>
          <p:nvPr/>
        </p:nvSpPr>
        <p:spPr>
          <a:xfrm>
            <a:off x="5159498" y="736879"/>
            <a:ext cx="5698996"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Day3/exercise4/1_init/occ</a:t>
            </a:r>
          </a:p>
          <a:p>
            <a:r>
              <a:rPr lang="en-US" b="1">
                <a:latin typeface="Courier New"/>
                <a:cs typeface="Simplified Arabic Fixed"/>
              </a:rPr>
              <a:t>executable</a:t>
            </a:r>
            <a:r>
              <a:rPr lang="en-US">
                <a:latin typeface="Courier New"/>
                <a:cs typeface="Simplified Arabic Fixed"/>
              </a:rPr>
              <a:t> = wannier90.x, pw2wannier90.x</a:t>
            </a:r>
          </a:p>
        </p:txBody>
      </p:sp>
      <p:pic>
        <p:nvPicPr>
          <p:cNvPr id="17" name="Immagine 5">
            <a:extLst>
              <a:ext uri="{FF2B5EF4-FFF2-40B4-BE49-F238E27FC236}">
                <a16:creationId xmlns:a16="http://schemas.microsoft.com/office/drawing/2014/main" id="{011C5892-6391-7D67-D974-84D738774AD6}"/>
              </a:ext>
            </a:extLst>
          </p:cNvPr>
          <p:cNvPicPr>
            <a:picLocks noChangeAspect="1"/>
          </p:cNvPicPr>
          <p:nvPr/>
        </p:nvPicPr>
        <p:blipFill>
          <a:blip r:embed="rId2"/>
          <a:stretch>
            <a:fillRect/>
          </a:stretch>
        </p:blipFill>
        <p:spPr>
          <a:xfrm>
            <a:off x="66050" y="1593287"/>
            <a:ext cx="5619382" cy="4214537"/>
          </a:xfrm>
          <a:prstGeom prst="rect">
            <a:avLst/>
          </a:prstGeom>
        </p:spPr>
      </p:pic>
      <p:sp>
        <p:nvSpPr>
          <p:cNvPr id="18" name="Rettangolo 17">
            <a:extLst>
              <a:ext uri="{FF2B5EF4-FFF2-40B4-BE49-F238E27FC236}">
                <a16:creationId xmlns:a16="http://schemas.microsoft.com/office/drawing/2014/main" id="{4F890797-5FDC-328A-DEF0-9E8EF7A7A373}"/>
              </a:ext>
            </a:extLst>
          </p:cNvPr>
          <p:cNvSpPr/>
          <p:nvPr/>
        </p:nvSpPr>
        <p:spPr>
          <a:xfrm>
            <a:off x="644610" y="3301312"/>
            <a:ext cx="4808838" cy="215213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9" descr="Immagine che contiene testo&#10;&#10;Descrizione generata automaticamente">
            <a:extLst>
              <a:ext uri="{FF2B5EF4-FFF2-40B4-BE49-F238E27FC236}">
                <a16:creationId xmlns:a16="http://schemas.microsoft.com/office/drawing/2014/main" id="{FE0BF22F-DC7D-6984-17CC-9364128ED6FA}"/>
              </a:ext>
            </a:extLst>
          </p:cNvPr>
          <p:cNvPicPr>
            <a:picLocks noChangeAspect="1"/>
          </p:cNvPicPr>
          <p:nvPr/>
        </p:nvPicPr>
        <p:blipFill>
          <a:blip r:embed="rId3"/>
          <a:stretch>
            <a:fillRect/>
          </a:stretch>
        </p:blipFill>
        <p:spPr>
          <a:xfrm>
            <a:off x="6031642" y="1660182"/>
            <a:ext cx="2476500" cy="1581150"/>
          </a:xfrm>
          <a:prstGeom prst="rect">
            <a:avLst/>
          </a:prstGeom>
        </p:spPr>
      </p:pic>
      <p:sp>
        <p:nvSpPr>
          <p:cNvPr id="27" name="CasellaDiTesto 26">
            <a:extLst>
              <a:ext uri="{FF2B5EF4-FFF2-40B4-BE49-F238E27FC236}">
                <a16:creationId xmlns:a16="http://schemas.microsoft.com/office/drawing/2014/main" id="{B9DED514-024E-91EB-7CC0-6652CA594528}"/>
              </a:ext>
            </a:extLst>
          </p:cNvPr>
          <p:cNvSpPr txBox="1"/>
          <p:nvPr/>
        </p:nvSpPr>
        <p:spPr>
          <a:xfrm>
            <a:off x="551032" y="1318251"/>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Occupied Manifold</a:t>
            </a:r>
            <a:endParaRPr lang="en-US" sz="1600"/>
          </a:p>
        </p:txBody>
      </p:sp>
      <p:sp>
        <p:nvSpPr>
          <p:cNvPr id="30" name="CasellaDiTesto 29">
            <a:extLst>
              <a:ext uri="{FF2B5EF4-FFF2-40B4-BE49-F238E27FC236}">
                <a16:creationId xmlns:a16="http://schemas.microsoft.com/office/drawing/2014/main" id="{61B71430-FCAA-B105-5531-215CC9D1B470}"/>
              </a:ext>
            </a:extLst>
          </p:cNvPr>
          <p:cNvSpPr txBox="1"/>
          <p:nvPr/>
        </p:nvSpPr>
        <p:spPr>
          <a:xfrm>
            <a:off x="5967409" y="3408918"/>
            <a:ext cx="6021973" cy="140038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4 MLWFs out of 4 bands</a:t>
            </a:r>
            <a:endParaRPr lang="it-IT"/>
          </a:p>
          <a:p>
            <a:pPr>
              <a:lnSpc>
                <a:spcPct val="150000"/>
              </a:lnSpc>
            </a:pPr>
            <a:r>
              <a:rPr lang="en-US" sz="1600"/>
              <a:t>Exclude all the empty states</a:t>
            </a:r>
          </a:p>
          <a:p>
            <a:pPr>
              <a:spcBef>
                <a:spcPts val="600"/>
              </a:spcBef>
            </a:pPr>
            <a:r>
              <a:rPr lang="en-US" sz="1600"/>
              <a:t>Use 4 sp</a:t>
            </a:r>
            <a:r>
              <a:rPr lang="en-US" sz="1600" baseline="30000"/>
              <a:t>3</a:t>
            </a:r>
            <a:r>
              <a:rPr lang="en-US" sz="1600"/>
              <a:t>  atomic orbital centered at (0.25, 0.25, 0.25) as</a:t>
            </a:r>
          </a:p>
          <a:p>
            <a:r>
              <a:rPr lang="en-US" sz="1600"/>
              <a:t>initial guess </a:t>
            </a:r>
            <a:endParaRPr lang="en-US"/>
          </a:p>
        </p:txBody>
      </p:sp>
      <p:pic>
        <p:nvPicPr>
          <p:cNvPr id="31" name="Immagine 31" descr="Immagine che contiene interni, bosco&#10;&#10;Descrizione generata automaticamente">
            <a:extLst>
              <a:ext uri="{FF2B5EF4-FFF2-40B4-BE49-F238E27FC236}">
                <a16:creationId xmlns:a16="http://schemas.microsoft.com/office/drawing/2014/main" id="{1396A8EE-E1F5-3039-A4B8-73D567C1A2E2}"/>
              </a:ext>
            </a:extLst>
          </p:cNvPr>
          <p:cNvPicPr>
            <a:picLocks noChangeAspect="1"/>
          </p:cNvPicPr>
          <p:nvPr/>
        </p:nvPicPr>
        <p:blipFill>
          <a:blip r:embed="rId4"/>
          <a:stretch>
            <a:fillRect/>
          </a:stretch>
        </p:blipFill>
        <p:spPr>
          <a:xfrm>
            <a:off x="8977184" y="4604480"/>
            <a:ext cx="2743200" cy="1685581"/>
          </a:xfrm>
          <a:prstGeom prst="rect">
            <a:avLst/>
          </a:prstGeom>
        </p:spPr>
      </p:pic>
    </p:spTree>
    <p:extLst>
      <p:ext uri="{BB962C8B-B14F-4D97-AF65-F5344CB8AC3E}">
        <p14:creationId xmlns:p14="http://schemas.microsoft.com/office/powerpoint/2010/main" val="934829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34</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a:t>
            </a:r>
            <a:r>
              <a:rPr lang="en-US" sz="3600" err="1">
                <a:latin typeface="Century Gothic"/>
              </a:rPr>
              <a:t>Wannierization</a:t>
            </a:r>
            <a:endParaRPr lang="it-IT" err="1"/>
          </a:p>
        </p:txBody>
      </p:sp>
      <p:sp>
        <p:nvSpPr>
          <p:cNvPr id="15" name="TextBox 11">
            <a:extLst>
              <a:ext uri="{FF2B5EF4-FFF2-40B4-BE49-F238E27FC236}">
                <a16:creationId xmlns:a16="http://schemas.microsoft.com/office/drawing/2014/main" id="{EFB176C8-96CF-3645-B845-50547CA9C9C8}"/>
              </a:ext>
            </a:extLst>
          </p:cNvPr>
          <p:cNvSpPr txBox="1"/>
          <p:nvPr/>
        </p:nvSpPr>
        <p:spPr>
          <a:xfrm>
            <a:off x="5159498" y="736879"/>
            <a:ext cx="5698996"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Day3/exercise4/1_init/occ</a:t>
            </a:r>
          </a:p>
          <a:p>
            <a:r>
              <a:rPr lang="en-US" b="1">
                <a:latin typeface="Courier New"/>
                <a:cs typeface="Simplified Arabic Fixed"/>
              </a:rPr>
              <a:t>executable</a:t>
            </a:r>
            <a:r>
              <a:rPr lang="en-US">
                <a:latin typeface="Courier New"/>
                <a:cs typeface="Simplified Arabic Fixed"/>
              </a:rPr>
              <a:t> = wannier90.x, pw2wannier90.x</a:t>
            </a:r>
          </a:p>
        </p:txBody>
      </p:sp>
      <p:pic>
        <p:nvPicPr>
          <p:cNvPr id="17" name="Immagine 5">
            <a:extLst>
              <a:ext uri="{FF2B5EF4-FFF2-40B4-BE49-F238E27FC236}">
                <a16:creationId xmlns:a16="http://schemas.microsoft.com/office/drawing/2014/main" id="{011C5892-6391-7D67-D974-84D738774AD6}"/>
              </a:ext>
            </a:extLst>
          </p:cNvPr>
          <p:cNvPicPr>
            <a:picLocks noChangeAspect="1"/>
          </p:cNvPicPr>
          <p:nvPr/>
        </p:nvPicPr>
        <p:blipFill>
          <a:blip r:embed="rId2"/>
          <a:stretch>
            <a:fillRect/>
          </a:stretch>
        </p:blipFill>
        <p:spPr>
          <a:xfrm>
            <a:off x="66050" y="1593287"/>
            <a:ext cx="5619382" cy="4214537"/>
          </a:xfrm>
          <a:prstGeom prst="rect">
            <a:avLst/>
          </a:prstGeom>
        </p:spPr>
      </p:pic>
      <p:pic>
        <p:nvPicPr>
          <p:cNvPr id="19" name="Immagine 19" descr="Immagine che contiene testo&#10;&#10;Descrizione generata automaticamente">
            <a:extLst>
              <a:ext uri="{FF2B5EF4-FFF2-40B4-BE49-F238E27FC236}">
                <a16:creationId xmlns:a16="http://schemas.microsoft.com/office/drawing/2014/main" id="{FE0BF22F-DC7D-6984-17CC-9364128ED6FA}"/>
              </a:ext>
            </a:extLst>
          </p:cNvPr>
          <p:cNvPicPr>
            <a:picLocks noChangeAspect="1"/>
          </p:cNvPicPr>
          <p:nvPr/>
        </p:nvPicPr>
        <p:blipFill>
          <a:blip r:embed="rId3"/>
          <a:stretch>
            <a:fillRect/>
          </a:stretch>
        </p:blipFill>
        <p:spPr>
          <a:xfrm>
            <a:off x="5921163" y="1485128"/>
            <a:ext cx="2697458" cy="2116609"/>
          </a:xfrm>
          <a:prstGeom prst="rect">
            <a:avLst/>
          </a:prstGeom>
        </p:spPr>
      </p:pic>
      <p:sp>
        <p:nvSpPr>
          <p:cNvPr id="27" name="CasellaDiTesto 26">
            <a:extLst>
              <a:ext uri="{FF2B5EF4-FFF2-40B4-BE49-F238E27FC236}">
                <a16:creationId xmlns:a16="http://schemas.microsoft.com/office/drawing/2014/main" id="{B9DED514-024E-91EB-7CC0-6652CA594528}"/>
              </a:ext>
            </a:extLst>
          </p:cNvPr>
          <p:cNvSpPr txBox="1"/>
          <p:nvPr/>
        </p:nvSpPr>
        <p:spPr>
          <a:xfrm>
            <a:off x="551032" y="1247396"/>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Empty Manifold</a:t>
            </a:r>
            <a:endParaRPr lang="en-US" sz="1600"/>
          </a:p>
        </p:txBody>
      </p:sp>
      <p:pic>
        <p:nvPicPr>
          <p:cNvPr id="31" name="Immagine 31">
            <a:extLst>
              <a:ext uri="{FF2B5EF4-FFF2-40B4-BE49-F238E27FC236}">
                <a16:creationId xmlns:a16="http://schemas.microsoft.com/office/drawing/2014/main" id="{1396A8EE-E1F5-3039-A4B8-73D567C1A2E2}"/>
              </a:ext>
            </a:extLst>
          </p:cNvPr>
          <p:cNvPicPr>
            <a:picLocks noChangeAspect="1"/>
          </p:cNvPicPr>
          <p:nvPr/>
        </p:nvPicPr>
        <p:blipFill>
          <a:blip r:embed="rId4"/>
          <a:stretch>
            <a:fillRect/>
          </a:stretch>
        </p:blipFill>
        <p:spPr>
          <a:xfrm>
            <a:off x="8977184" y="4604480"/>
            <a:ext cx="2743200" cy="1685581"/>
          </a:xfrm>
          <a:prstGeom prst="rect">
            <a:avLst/>
          </a:prstGeom>
        </p:spPr>
      </p:pic>
      <p:sp>
        <p:nvSpPr>
          <p:cNvPr id="30" name="CasellaDiTesto 29">
            <a:extLst>
              <a:ext uri="{FF2B5EF4-FFF2-40B4-BE49-F238E27FC236}">
                <a16:creationId xmlns:a16="http://schemas.microsoft.com/office/drawing/2014/main" id="{61B71430-FCAA-B105-5531-215CC9D1B470}"/>
              </a:ext>
            </a:extLst>
          </p:cNvPr>
          <p:cNvSpPr txBox="1"/>
          <p:nvPr/>
        </p:nvSpPr>
        <p:spPr>
          <a:xfrm>
            <a:off x="5874733" y="3583656"/>
            <a:ext cx="6021973" cy="1446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4 MLWFs out of 16 bands (disentanglement needed!)</a:t>
            </a:r>
            <a:endParaRPr lang="it-IT"/>
          </a:p>
          <a:p>
            <a:pPr>
              <a:lnSpc>
                <a:spcPct val="150000"/>
              </a:lnSpc>
            </a:pPr>
            <a:r>
              <a:rPr lang="en-US" sz="1600"/>
              <a:t>Exclude all the occupied states</a:t>
            </a:r>
          </a:p>
          <a:p>
            <a:pPr>
              <a:lnSpc>
                <a:spcPct val="150000"/>
              </a:lnSpc>
            </a:pPr>
            <a:r>
              <a:rPr lang="en-US" sz="1600"/>
              <a:t>Use 4 sp</a:t>
            </a:r>
            <a:r>
              <a:rPr lang="en-US" sz="1600" baseline="30000"/>
              <a:t>3</a:t>
            </a:r>
            <a:r>
              <a:rPr lang="en-US" sz="1600"/>
              <a:t>  atomic orbital centered at (0.25, 0.25, 0.25) as</a:t>
            </a:r>
          </a:p>
          <a:p>
            <a:r>
              <a:rPr lang="en-US" sz="1600"/>
              <a:t>initial guess </a:t>
            </a:r>
            <a:endParaRPr lang="en-US"/>
          </a:p>
        </p:txBody>
      </p:sp>
      <p:sp>
        <p:nvSpPr>
          <p:cNvPr id="5" name="Rettangolo 4">
            <a:extLst>
              <a:ext uri="{FF2B5EF4-FFF2-40B4-BE49-F238E27FC236}">
                <a16:creationId xmlns:a16="http://schemas.microsoft.com/office/drawing/2014/main" id="{64413992-A8F6-6041-0A50-F66DC18A6177}"/>
              </a:ext>
            </a:extLst>
          </p:cNvPr>
          <p:cNvSpPr/>
          <p:nvPr/>
        </p:nvSpPr>
        <p:spPr>
          <a:xfrm>
            <a:off x="644610" y="1591959"/>
            <a:ext cx="4808838" cy="957649"/>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4F890797-5FDC-328A-DEF0-9E8EF7A7A373}"/>
              </a:ext>
            </a:extLst>
          </p:cNvPr>
          <p:cNvSpPr/>
          <p:nvPr/>
        </p:nvSpPr>
        <p:spPr>
          <a:xfrm>
            <a:off x="644610" y="2549608"/>
            <a:ext cx="4808838" cy="67962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6201067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245609" y="1302528"/>
            <a:ext cx="3866369" cy="4933834"/>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35</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a:off x="3697639" y="2356374"/>
            <a:ext cx="2744939" cy="30146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9AFB16FA-B7C5-1A9C-24BE-45853E9232CA}"/>
              </a:ext>
            </a:extLst>
          </p:cNvPr>
          <p:cNvSpPr txBox="1"/>
          <p:nvPr/>
        </p:nvSpPr>
        <p:spPr>
          <a:xfrm>
            <a:off x="6551113" y="2384988"/>
            <a:ext cx="53423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we are going to use something different from KS orbitals as the minimizing ones.</a:t>
            </a:r>
          </a:p>
          <a:p>
            <a:r>
              <a:rPr lang="en-US" sz="1600" b="1"/>
              <a:t>This will be MLWF: reasonable choice for extended systems</a:t>
            </a:r>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15" name="CasellaDiTesto 14">
            <a:extLst>
              <a:ext uri="{FF2B5EF4-FFF2-40B4-BE49-F238E27FC236}">
                <a16:creationId xmlns:a16="http://schemas.microsoft.com/office/drawing/2014/main" id="{30CFB35D-E345-B837-93FA-BE62CAFB6DF6}"/>
              </a:ext>
            </a:extLst>
          </p:cNvPr>
          <p:cNvSpPr txBox="1"/>
          <p:nvPr/>
        </p:nvSpPr>
        <p:spPr>
          <a:xfrm>
            <a:off x="6551112" y="1634647"/>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where to find output files from the DFT initialization</a:t>
            </a:r>
            <a:endParaRPr lang="it-IT"/>
          </a:p>
        </p:txBody>
      </p:sp>
      <p:cxnSp>
        <p:nvCxnSpPr>
          <p:cNvPr id="16" name="Straight Arrow Connector 5">
            <a:extLst>
              <a:ext uri="{FF2B5EF4-FFF2-40B4-BE49-F238E27FC236}">
                <a16:creationId xmlns:a16="http://schemas.microsoft.com/office/drawing/2014/main" id="{9F30EE23-C2CE-0B4C-F277-57F4749BB892}"/>
              </a:ext>
            </a:extLst>
          </p:cNvPr>
          <p:cNvCxnSpPr>
            <a:cxnSpLocks/>
          </p:cNvCxnSpPr>
          <p:nvPr/>
        </p:nvCxnSpPr>
        <p:spPr>
          <a:xfrm>
            <a:off x="4147051" y="1801589"/>
            <a:ext cx="2337539" cy="1245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8">
            <a:extLst>
              <a:ext uri="{FF2B5EF4-FFF2-40B4-BE49-F238E27FC236}">
                <a16:creationId xmlns:a16="http://schemas.microsoft.com/office/drawing/2014/main" id="{ECEA9809-8FC6-6514-44DF-9DE866C4B284}"/>
              </a:ext>
            </a:extLst>
          </p:cNvPr>
          <p:cNvSpPr txBox="1"/>
          <p:nvPr/>
        </p:nvSpPr>
        <p:spPr>
          <a:xfrm>
            <a:off x="6485581" y="3605827"/>
            <a:ext cx="5088650" cy="584775"/>
          </a:xfrm>
          <a:prstGeom prst="rect">
            <a:avLst/>
          </a:prstGeom>
          <a:noFill/>
        </p:spPr>
        <p:txBody>
          <a:bodyPr wrap="square" lIns="91440" tIns="45720" rIns="91440" bIns="45720" rtlCol="0" anchor="t">
            <a:spAutoFit/>
          </a:bodyPr>
          <a:lstStyle/>
          <a:p>
            <a:r>
              <a:rPr lang="en-US" sz="1600"/>
              <a:t>Use the Gygi-</a:t>
            </a:r>
            <a:r>
              <a:rPr lang="en-US" sz="1600" err="1"/>
              <a:t>Baldereschi</a:t>
            </a:r>
            <a:r>
              <a:rPr lang="en-US" sz="1600"/>
              <a:t> scheme to deal with the long-range coulomb interactions</a:t>
            </a:r>
          </a:p>
        </p:txBody>
      </p:sp>
      <p:cxnSp>
        <p:nvCxnSpPr>
          <p:cNvPr id="22" name="Straight Arrow Connector 5">
            <a:extLst>
              <a:ext uri="{FF2B5EF4-FFF2-40B4-BE49-F238E27FC236}">
                <a16:creationId xmlns:a16="http://schemas.microsoft.com/office/drawing/2014/main" id="{78653869-1A92-784B-1D88-BABD841A9E66}"/>
              </a:ext>
            </a:extLst>
          </p:cNvPr>
          <p:cNvCxnSpPr>
            <a:cxnSpLocks/>
          </p:cNvCxnSpPr>
          <p:nvPr/>
        </p:nvCxnSpPr>
        <p:spPr>
          <a:xfrm>
            <a:off x="3623558" y="3764704"/>
            <a:ext cx="2810393" cy="1515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
            <a:extLst>
              <a:ext uri="{FF2B5EF4-FFF2-40B4-BE49-F238E27FC236}">
                <a16:creationId xmlns:a16="http://schemas.microsoft.com/office/drawing/2014/main" id="{27DB299D-B880-0FD9-52D3-59324946BE23}"/>
              </a:ext>
            </a:extLst>
          </p:cNvPr>
          <p:cNvCxnSpPr>
            <a:cxnSpLocks/>
          </p:cNvCxnSpPr>
          <p:nvPr/>
        </p:nvCxnSpPr>
        <p:spPr>
          <a:xfrm flipV="1">
            <a:off x="3850545" y="2992776"/>
            <a:ext cx="2493139" cy="4770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Parentesi graffa chiusa 26">
            <a:extLst>
              <a:ext uri="{FF2B5EF4-FFF2-40B4-BE49-F238E27FC236}">
                <a16:creationId xmlns:a16="http://schemas.microsoft.com/office/drawing/2014/main" id="{4BBB7E38-532E-9D5C-F5C3-7D9244953552}"/>
              </a:ext>
            </a:extLst>
          </p:cNvPr>
          <p:cNvSpPr/>
          <p:nvPr/>
        </p:nvSpPr>
        <p:spPr>
          <a:xfrm>
            <a:off x="3798291" y="1488706"/>
            <a:ext cx="229643" cy="54279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8" name="TextBox 11">
            <a:extLst>
              <a:ext uri="{FF2B5EF4-FFF2-40B4-BE49-F238E27FC236}">
                <a16:creationId xmlns:a16="http://schemas.microsoft.com/office/drawing/2014/main" id="{0FBCF39B-FD23-0909-88BB-C424F11F2D20}"/>
              </a:ext>
            </a:extLst>
          </p:cNvPr>
          <p:cNvSpPr txBox="1"/>
          <p:nvPr/>
        </p:nvSpPr>
        <p:spPr>
          <a:xfrm>
            <a:off x="6549633" y="984014"/>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Day3/exercise4/1_init</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24" name="Title 1">
            <a:extLst>
              <a:ext uri="{FF2B5EF4-FFF2-40B4-BE49-F238E27FC236}">
                <a16:creationId xmlns:a16="http://schemas.microsoft.com/office/drawing/2014/main" id="{D983A619-5B22-7933-65FC-6EEBA60FE64C}"/>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Interface to KCW</a:t>
            </a:r>
            <a:endParaRPr lang="it-IT"/>
          </a:p>
        </p:txBody>
      </p:sp>
      <p:sp>
        <p:nvSpPr>
          <p:cNvPr id="5" name="CasellaDiTesto 4">
            <a:extLst>
              <a:ext uri="{FF2B5EF4-FFF2-40B4-BE49-F238E27FC236}">
                <a16:creationId xmlns:a16="http://schemas.microsoft.com/office/drawing/2014/main" id="{CF4286E1-F212-6398-6F45-5C61C3E464F6}"/>
              </a:ext>
            </a:extLst>
          </p:cNvPr>
          <p:cNvSpPr txBox="1"/>
          <p:nvPr/>
        </p:nvSpPr>
        <p:spPr>
          <a:xfrm>
            <a:off x="6489328" y="4414918"/>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where to find output files from W90 (essentially the unitary matrices)</a:t>
            </a:r>
            <a:endParaRPr lang="it-IT"/>
          </a:p>
        </p:txBody>
      </p:sp>
      <p:cxnSp>
        <p:nvCxnSpPr>
          <p:cNvPr id="7" name="Straight Arrow Connector 5">
            <a:extLst>
              <a:ext uri="{FF2B5EF4-FFF2-40B4-BE49-F238E27FC236}">
                <a16:creationId xmlns:a16="http://schemas.microsoft.com/office/drawing/2014/main" id="{BB3DAB0F-081B-98CB-AED2-40341353756B}"/>
              </a:ext>
            </a:extLst>
          </p:cNvPr>
          <p:cNvCxnSpPr>
            <a:cxnSpLocks/>
          </p:cNvCxnSpPr>
          <p:nvPr/>
        </p:nvCxnSpPr>
        <p:spPr>
          <a:xfrm>
            <a:off x="3612394" y="4626258"/>
            <a:ext cx="2731244" cy="504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444A9C5-B7AA-50BB-B60A-D576D38D50E9}"/>
              </a:ext>
            </a:extLst>
          </p:cNvPr>
          <p:cNvSpPr txBox="1"/>
          <p:nvPr/>
        </p:nvSpPr>
        <p:spPr>
          <a:xfrm>
            <a:off x="6489328" y="5048268"/>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Number of occ and empty MLWFs</a:t>
            </a:r>
          </a:p>
        </p:txBody>
      </p:sp>
      <p:cxnSp>
        <p:nvCxnSpPr>
          <p:cNvPr id="10" name="Straight Arrow Connector 5">
            <a:extLst>
              <a:ext uri="{FF2B5EF4-FFF2-40B4-BE49-F238E27FC236}">
                <a16:creationId xmlns:a16="http://schemas.microsoft.com/office/drawing/2014/main" id="{E47A1350-82EC-A2E6-D804-7591A75DF8DA}"/>
              </a:ext>
            </a:extLst>
          </p:cNvPr>
          <p:cNvCxnSpPr>
            <a:cxnSpLocks/>
          </p:cNvCxnSpPr>
          <p:nvPr/>
        </p:nvCxnSpPr>
        <p:spPr>
          <a:xfrm>
            <a:off x="3147277" y="5190335"/>
            <a:ext cx="3285425" cy="4058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995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630793" y="833037"/>
            <a:ext cx="3153566" cy="5376969"/>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36</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flipV="1">
            <a:off x="3182248" y="2114051"/>
            <a:ext cx="3365117" cy="320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1821126"/>
            <a:ext cx="5631442" cy="584775"/>
          </a:xfrm>
          <a:prstGeom prst="rect">
            <a:avLst/>
          </a:prstGeom>
          <a:noFill/>
        </p:spPr>
        <p:txBody>
          <a:bodyPr wrap="square" lIns="91440" tIns="45720" rIns="91440" bIns="45720" rtlCol="0" anchor="t">
            <a:spAutoFit/>
          </a:bodyPr>
          <a:lstStyle/>
          <a:p>
            <a:r>
              <a:rPr lang="en-US" sz="1600"/>
              <a:t>Screening coefficients on a reduced k-mesh (requires</a:t>
            </a:r>
            <a:endParaRPr lang="it-IT"/>
          </a:p>
          <a:p>
            <a:r>
              <a:rPr lang="en-US" sz="1600"/>
              <a:t>to re-do the </a:t>
            </a:r>
            <a:r>
              <a:rPr lang="en-US" sz="1600" err="1"/>
              <a:t>Wannierization</a:t>
            </a:r>
            <a:r>
              <a:rPr lang="en-US" sz="1600"/>
              <a:t> on the reduced mesh)</a:t>
            </a:r>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3583105" y="4713200"/>
            <a:ext cx="3005471" cy="72047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609994" y="4535097"/>
            <a:ext cx="5088650" cy="338554"/>
          </a:xfrm>
          <a:prstGeom prst="rect">
            <a:avLst/>
          </a:prstGeom>
          <a:noFill/>
        </p:spPr>
        <p:txBody>
          <a:bodyPr wrap="square" lIns="91440" tIns="45720" rIns="91440" bIns="45720" rtlCol="0" anchor="t">
            <a:spAutoFit/>
          </a:bodyPr>
          <a:lstStyle/>
          <a:p>
            <a:r>
              <a:rPr lang="en-US" sz="1600"/>
              <a:t>Parameters controlling the SCF convergence</a:t>
            </a:r>
            <a:endParaRPr lang="it-IT"/>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23" name="TextBox 11">
            <a:extLst>
              <a:ext uri="{FF2B5EF4-FFF2-40B4-BE49-F238E27FC236}">
                <a16:creationId xmlns:a16="http://schemas.microsoft.com/office/drawing/2014/main" id="{93896D14-324C-E223-1B13-639CE1739BBC}"/>
              </a:ext>
            </a:extLst>
          </p:cNvPr>
          <p:cNvSpPr txBox="1"/>
          <p:nvPr/>
        </p:nvSpPr>
        <p:spPr>
          <a:xfrm>
            <a:off x="6549633" y="984014"/>
            <a:ext cx="5147563"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Day3/exercise4/2_screening</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7" name="Title 1">
            <a:extLst>
              <a:ext uri="{FF2B5EF4-FFF2-40B4-BE49-F238E27FC236}">
                <a16:creationId xmlns:a16="http://schemas.microsoft.com/office/drawing/2014/main" id="{50B09C61-6FB2-0CE3-0B0D-B88AAEC2D6FC}"/>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sp>
        <p:nvSpPr>
          <p:cNvPr id="9" name="Parentesi quadra chiusa 8">
            <a:extLst>
              <a:ext uri="{FF2B5EF4-FFF2-40B4-BE49-F238E27FC236}">
                <a16:creationId xmlns:a16="http://schemas.microsoft.com/office/drawing/2014/main" id="{DC93FCAF-BD3C-4AF9-AEA5-2A4CD959E767}"/>
              </a:ext>
            </a:extLst>
          </p:cNvPr>
          <p:cNvSpPr/>
          <p:nvPr/>
        </p:nvSpPr>
        <p:spPr>
          <a:xfrm>
            <a:off x="2932255" y="2160318"/>
            <a:ext cx="158337" cy="564078"/>
          </a:xfrm>
          <a:prstGeom prst="rightBracke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Parentesi quadra chiusa 9">
            <a:extLst>
              <a:ext uri="{FF2B5EF4-FFF2-40B4-BE49-F238E27FC236}">
                <a16:creationId xmlns:a16="http://schemas.microsoft.com/office/drawing/2014/main" id="{EE519150-F086-57C7-F396-763D3CFA65E1}"/>
              </a:ext>
            </a:extLst>
          </p:cNvPr>
          <p:cNvSpPr/>
          <p:nvPr/>
        </p:nvSpPr>
        <p:spPr>
          <a:xfrm>
            <a:off x="3239034" y="5198421"/>
            <a:ext cx="158337" cy="564078"/>
          </a:xfrm>
          <a:prstGeom prst="rightBracke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Tree>
    <p:extLst>
      <p:ext uri="{BB962C8B-B14F-4D97-AF65-F5344CB8AC3E}">
        <p14:creationId xmlns:p14="http://schemas.microsoft.com/office/powerpoint/2010/main" val="3473446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31">
            <a:extLst>
              <a:ext uri="{FF2B5EF4-FFF2-40B4-BE49-F238E27FC236}">
                <a16:creationId xmlns:a16="http://schemas.microsoft.com/office/drawing/2014/main" id="{E7C9227D-02BC-E700-F445-1D048417E1C3}"/>
              </a:ext>
            </a:extLst>
          </p:cNvPr>
          <p:cNvPicPr>
            <a:picLocks noChangeAspect="1"/>
          </p:cNvPicPr>
          <p:nvPr/>
        </p:nvPicPr>
        <p:blipFill>
          <a:blip r:embed="rId2"/>
          <a:stretch>
            <a:fillRect/>
          </a:stretch>
        </p:blipFill>
        <p:spPr>
          <a:xfrm>
            <a:off x="8967288" y="4802402"/>
            <a:ext cx="2743200" cy="1685581"/>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37</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10" name="TextBox 12">
            <a:extLst>
              <a:ext uri="{FF2B5EF4-FFF2-40B4-BE49-F238E27FC236}">
                <a16:creationId xmlns:a16="http://schemas.microsoft.com/office/drawing/2014/main" id="{47E92C5D-FBF8-F7F1-F238-6EB1812CA07A}"/>
              </a:ext>
            </a:extLst>
          </p:cNvPr>
          <p:cNvSpPr txBox="1"/>
          <p:nvPr/>
        </p:nvSpPr>
        <p:spPr>
          <a:xfrm>
            <a:off x="390916" y="1211966"/>
            <a:ext cx="8709826" cy="369332"/>
          </a:xfrm>
          <a:prstGeom prst="rect">
            <a:avLst/>
          </a:prstGeom>
          <a:noFill/>
        </p:spPr>
        <p:txBody>
          <a:bodyPr wrap="square" lIns="91440" tIns="45720" rIns="91440" bIns="45720" rtlCol="0" anchor="t">
            <a:spAutoFit/>
          </a:bodyPr>
          <a:lstStyle/>
          <a:p>
            <a:r>
              <a:rPr lang="en-US"/>
              <a:t>Inspect the </a:t>
            </a:r>
            <a:r>
              <a:rPr lang="en-US" err="1">
                <a:latin typeface="Courier New"/>
                <a:cs typeface="Courier New"/>
              </a:rPr>
              <a:t>kc.kso</a:t>
            </a:r>
            <a:r>
              <a:rPr lang="en-US"/>
              <a:t> output file </a:t>
            </a:r>
            <a:endParaRPr lang="en-US">
              <a:latin typeface="Courier New"/>
              <a:cs typeface="Courier New"/>
            </a:endParaRPr>
          </a:p>
        </p:txBody>
      </p:sp>
      <p:pic>
        <p:nvPicPr>
          <p:cNvPr id="14" name="Immagine 14" descr="Immagine che contiene testo&#10;&#10;Descrizione generata automaticamente">
            <a:extLst>
              <a:ext uri="{FF2B5EF4-FFF2-40B4-BE49-F238E27FC236}">
                <a16:creationId xmlns:a16="http://schemas.microsoft.com/office/drawing/2014/main" id="{0EDBCA15-9033-71D1-9489-526A8EA14651}"/>
              </a:ext>
            </a:extLst>
          </p:cNvPr>
          <p:cNvPicPr>
            <a:picLocks noChangeAspect="1"/>
          </p:cNvPicPr>
          <p:nvPr/>
        </p:nvPicPr>
        <p:blipFill>
          <a:blip r:embed="rId3"/>
          <a:stretch>
            <a:fillRect/>
          </a:stretch>
        </p:blipFill>
        <p:spPr>
          <a:xfrm>
            <a:off x="308976" y="1815700"/>
            <a:ext cx="11626240" cy="2929578"/>
          </a:xfrm>
          <a:prstGeom prst="rect">
            <a:avLst/>
          </a:prstGeom>
        </p:spPr>
      </p:pic>
      <p:sp>
        <p:nvSpPr>
          <p:cNvPr id="15" name="Rettangolo 14">
            <a:extLst>
              <a:ext uri="{FF2B5EF4-FFF2-40B4-BE49-F238E27FC236}">
                <a16:creationId xmlns:a16="http://schemas.microsoft.com/office/drawing/2014/main" id="{EDA20997-B334-4478-928F-27CB4A629966}"/>
              </a:ext>
            </a:extLst>
          </p:cNvPr>
          <p:cNvSpPr/>
          <p:nvPr/>
        </p:nvSpPr>
        <p:spPr>
          <a:xfrm>
            <a:off x="7300668" y="1641519"/>
            <a:ext cx="1972848" cy="164044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xtBox 8">
            <a:extLst>
              <a:ext uri="{FF2B5EF4-FFF2-40B4-BE49-F238E27FC236}">
                <a16:creationId xmlns:a16="http://schemas.microsoft.com/office/drawing/2014/main" id="{0AFB093A-2E07-8E53-DC17-71F5049A1D6D}"/>
              </a:ext>
            </a:extLst>
          </p:cNvPr>
          <p:cNvSpPr txBox="1"/>
          <p:nvPr/>
        </p:nvSpPr>
        <p:spPr>
          <a:xfrm>
            <a:off x="7222062" y="1236846"/>
            <a:ext cx="5088650" cy="338554"/>
          </a:xfrm>
          <a:prstGeom prst="rect">
            <a:avLst/>
          </a:prstGeom>
          <a:noFill/>
        </p:spPr>
        <p:txBody>
          <a:bodyPr wrap="square" lIns="91440" tIns="45720" rIns="91440" bIns="45720" rtlCol="0" anchor="t">
            <a:spAutoFit/>
          </a:bodyPr>
          <a:lstStyle/>
          <a:p>
            <a:r>
              <a:rPr lang="en-US" sz="1600" b="1">
                <a:solidFill>
                  <a:srgbClr val="C00000"/>
                </a:solidFill>
              </a:rPr>
              <a:t>Screening coefficients</a:t>
            </a:r>
            <a:endParaRPr lang="it-IT" b="1">
              <a:solidFill>
                <a:srgbClr val="C00000"/>
              </a:solidFill>
            </a:endParaRPr>
          </a:p>
        </p:txBody>
      </p:sp>
      <p:sp>
        <p:nvSpPr>
          <p:cNvPr id="8" name="Title 1">
            <a:extLst>
              <a:ext uri="{FF2B5EF4-FFF2-40B4-BE49-F238E27FC236}">
                <a16:creationId xmlns:a16="http://schemas.microsoft.com/office/drawing/2014/main" id="{0D278575-C9A0-CF33-603F-69A0F132111E}"/>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pic>
        <p:nvPicPr>
          <p:cNvPr id="6" name="Immagine 31" descr="Immagine che contiene interni, bosco&#10;&#10;Descrizione generata automaticamente">
            <a:extLst>
              <a:ext uri="{FF2B5EF4-FFF2-40B4-BE49-F238E27FC236}">
                <a16:creationId xmlns:a16="http://schemas.microsoft.com/office/drawing/2014/main" id="{7A122003-424A-3B4E-21C1-F16E33AC8FC3}"/>
              </a:ext>
            </a:extLst>
          </p:cNvPr>
          <p:cNvPicPr>
            <a:picLocks noChangeAspect="1"/>
          </p:cNvPicPr>
          <p:nvPr/>
        </p:nvPicPr>
        <p:blipFill>
          <a:blip r:embed="rId4"/>
          <a:stretch>
            <a:fillRect/>
          </a:stretch>
        </p:blipFill>
        <p:spPr>
          <a:xfrm>
            <a:off x="1179054" y="4802402"/>
            <a:ext cx="2743200" cy="1685581"/>
          </a:xfrm>
          <a:prstGeom prst="rect">
            <a:avLst/>
          </a:prstGeom>
        </p:spPr>
      </p:pic>
      <p:cxnSp>
        <p:nvCxnSpPr>
          <p:cNvPr id="12" name="Straight Arrow Connector 5">
            <a:extLst>
              <a:ext uri="{FF2B5EF4-FFF2-40B4-BE49-F238E27FC236}">
                <a16:creationId xmlns:a16="http://schemas.microsoft.com/office/drawing/2014/main" id="{6D4968C3-522D-7DB4-1AE6-795652999276}"/>
              </a:ext>
            </a:extLst>
          </p:cNvPr>
          <p:cNvCxnSpPr>
            <a:cxnSpLocks/>
          </p:cNvCxnSpPr>
          <p:nvPr/>
        </p:nvCxnSpPr>
        <p:spPr>
          <a:xfrm flipV="1">
            <a:off x="3726534" y="2806779"/>
            <a:ext cx="3464078" cy="279431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ttangolo 12">
            <a:extLst>
              <a:ext uri="{FF2B5EF4-FFF2-40B4-BE49-F238E27FC236}">
                <a16:creationId xmlns:a16="http://schemas.microsoft.com/office/drawing/2014/main" id="{753E369B-A802-E7F2-7888-814ABE06B57D}"/>
              </a:ext>
            </a:extLst>
          </p:cNvPr>
          <p:cNvSpPr/>
          <p:nvPr/>
        </p:nvSpPr>
        <p:spPr>
          <a:xfrm>
            <a:off x="7300668" y="3343648"/>
            <a:ext cx="1972848" cy="1462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Straight Arrow Connector 5">
            <a:extLst>
              <a:ext uri="{FF2B5EF4-FFF2-40B4-BE49-F238E27FC236}">
                <a16:creationId xmlns:a16="http://schemas.microsoft.com/office/drawing/2014/main" id="{93D4C908-9F08-5287-0904-BC0A2469772A}"/>
              </a:ext>
            </a:extLst>
          </p:cNvPr>
          <p:cNvCxnSpPr>
            <a:cxnSpLocks/>
          </p:cNvCxnSpPr>
          <p:nvPr/>
        </p:nvCxnSpPr>
        <p:spPr>
          <a:xfrm flipH="1" flipV="1">
            <a:off x="8358351" y="4914648"/>
            <a:ext cx="682390" cy="6270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9015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427921" y="1686840"/>
            <a:ext cx="3935361" cy="3795478"/>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38</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1406914" y="2043651"/>
            <a:ext cx="5050842" cy="748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3461911" y="3217939"/>
            <a:ext cx="2886582" cy="1126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468737" y="3044310"/>
            <a:ext cx="5088650" cy="584775"/>
          </a:xfrm>
          <a:prstGeom prst="rect">
            <a:avLst/>
          </a:prstGeom>
          <a:noFill/>
        </p:spPr>
        <p:txBody>
          <a:bodyPr wrap="square" lIns="91440" tIns="45720" rIns="91440" bIns="45720" rtlCol="0" anchor="t">
            <a:spAutoFit/>
          </a:bodyPr>
          <a:lstStyle/>
          <a:p>
            <a:r>
              <a:rPr lang="en-US" sz="1600"/>
              <a:t>Use the MLWFs to interpolate the band structure</a:t>
            </a:r>
          </a:p>
          <a:p>
            <a:r>
              <a:rPr lang="en-US" sz="1600"/>
              <a:t>on an arbitrary path</a:t>
            </a:r>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5" name="TextBox 8">
            <a:extLst>
              <a:ext uri="{FF2B5EF4-FFF2-40B4-BE49-F238E27FC236}">
                <a16:creationId xmlns:a16="http://schemas.microsoft.com/office/drawing/2014/main" id="{F333FFC0-F6C5-9045-AA3E-F8260BCD7106}"/>
              </a:ext>
            </a:extLst>
          </p:cNvPr>
          <p:cNvSpPr txBox="1"/>
          <p:nvPr/>
        </p:nvSpPr>
        <p:spPr>
          <a:xfrm>
            <a:off x="6463858" y="1748058"/>
            <a:ext cx="5631442" cy="830997"/>
          </a:xfrm>
          <a:prstGeom prst="rect">
            <a:avLst/>
          </a:prstGeom>
          <a:noFill/>
        </p:spPr>
        <p:txBody>
          <a:bodyPr wrap="square" lIns="91440" tIns="45720" rIns="91440" bIns="45720" rtlCol="0" anchor="t">
            <a:spAutoFit/>
          </a:bodyPr>
          <a:lstStyle/>
          <a:p>
            <a:r>
              <a:rPr lang="en-US" sz="1600"/>
              <a:t>All the</a:t>
            </a:r>
            <a:r>
              <a:rPr lang="en-US" sz="1600">
                <a:latin typeface="Courier New"/>
                <a:cs typeface="Courier New"/>
              </a:rPr>
              <a:t> &amp;CONTROL</a:t>
            </a:r>
            <a:r>
              <a:rPr lang="en-US" sz="1600"/>
              <a:t> parameters need to be consistent all along the different </a:t>
            </a:r>
            <a:r>
              <a:rPr lang="en-US" sz="1600" err="1"/>
              <a:t>kcw</a:t>
            </a:r>
            <a:r>
              <a:rPr lang="en-US" sz="1600"/>
              <a:t> calculations (</a:t>
            </a:r>
            <a:r>
              <a:rPr lang="en-US" sz="1600">
                <a:latin typeface="Courier New"/>
                <a:cs typeface="Courier New"/>
              </a:rPr>
              <a:t>wann2kcw, screen, and ham</a:t>
            </a:r>
            <a:r>
              <a:rPr lang="en-US" sz="1600"/>
              <a:t>)</a:t>
            </a:r>
            <a:endParaRPr lang="it-IT" err="1"/>
          </a:p>
        </p:txBody>
      </p:sp>
      <p:sp>
        <p:nvSpPr>
          <p:cNvPr id="9" name="Title 1">
            <a:extLst>
              <a:ext uri="{FF2B5EF4-FFF2-40B4-BE49-F238E27FC236}">
                <a16:creationId xmlns:a16="http://schemas.microsoft.com/office/drawing/2014/main" id="{7D16EB7F-72E4-A374-FCB6-279F5A9D3B02}"/>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en-US" sz="3600"/>
          </a:p>
        </p:txBody>
      </p:sp>
      <p:sp>
        <p:nvSpPr>
          <p:cNvPr id="15" name="TextBox 11">
            <a:extLst>
              <a:ext uri="{FF2B5EF4-FFF2-40B4-BE49-F238E27FC236}">
                <a16:creationId xmlns:a16="http://schemas.microsoft.com/office/drawing/2014/main" id="{88AA67A8-F781-8693-6D42-1C777BE9DADB}"/>
              </a:ext>
            </a:extLst>
          </p:cNvPr>
          <p:cNvSpPr txBox="1"/>
          <p:nvPr/>
        </p:nvSpPr>
        <p:spPr>
          <a:xfrm>
            <a:off x="6549633" y="984014"/>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mc:AlternateContent xmlns:mc="http://schemas.openxmlformats.org/markup-compatibility/2006">
        <mc:Choice xmlns:a14="http://schemas.microsoft.com/office/drawing/2010/main" Requires="a14">
          <p:sp>
            <p:nvSpPr>
              <p:cNvPr id="17" name="TextBox 7">
                <a:extLst>
                  <a:ext uri="{FF2B5EF4-FFF2-40B4-BE49-F238E27FC236}">
                    <a16:creationId xmlns:a16="http://schemas.microsoft.com/office/drawing/2014/main" id="{CADE8D49-837C-D658-1AEC-23717903BE55}"/>
                  </a:ext>
                </a:extLst>
              </p:cNvPr>
              <p:cNvSpPr txBox="1"/>
              <p:nvPr/>
            </p:nvSpPr>
            <p:spPr>
              <a:xfrm>
                <a:off x="512872" y="950743"/>
                <a:ext cx="3878317" cy="331566"/>
              </a:xfrm>
              <a:prstGeom prst="rect">
                <a:avLst/>
              </a:prstGeom>
              <a:noFill/>
            </p:spPr>
            <p:txBody>
              <a:bodyPr wrap="square" lIns="0" tIns="0" rIns="0" bIns="0" rtlCol="0">
                <a:spAutoFit/>
              </a:bodyPr>
              <a:lstStyle/>
              <a:p>
                <a:r>
                  <a:rPr lang="en-US" sz="2000"/>
                  <a:t>Diagonalize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p>
                        <m:r>
                          <a:rPr lang="en-US" sz="2000" b="0" i="1" smtClean="0">
                            <a:latin typeface="Cambria Math" panose="02040503050406030204" pitchFamily="18" charset="0"/>
                          </a:rPr>
                          <m:t>𝐷𝐹𝑇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sSubSup>
                      <m:sSubSupPr>
                        <m:ctrlPr>
                          <a:rPr lang="en-US" sz="2000" b="0" i="1" smtClean="0">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𝐾𝐼</m:t>
                        </m:r>
                      </m:sup>
                    </m:sSubSup>
                  </m:oMath>
                </a14:m>
                <a:endParaRPr lang="en-US" sz="2000"/>
              </a:p>
            </p:txBody>
          </p:sp>
        </mc:Choice>
        <mc:Fallback>
          <p:sp>
            <p:nvSpPr>
              <p:cNvPr id="17" name="TextBox 7">
                <a:extLst>
                  <a:ext uri="{FF2B5EF4-FFF2-40B4-BE49-F238E27FC236}">
                    <a16:creationId xmlns:a16="http://schemas.microsoft.com/office/drawing/2014/main" id="{CADE8D49-837C-D658-1AEC-23717903BE55}"/>
                  </a:ext>
                </a:extLst>
              </p:cNvPr>
              <p:cNvSpPr txBox="1">
                <a:spLocks noRot="1" noChangeAspect="1" noMove="1" noResize="1" noEditPoints="1" noAdjustHandles="1" noChangeArrowheads="1" noChangeShapeType="1" noTextEdit="1"/>
              </p:cNvSpPr>
              <p:nvPr/>
            </p:nvSpPr>
            <p:spPr>
              <a:xfrm>
                <a:off x="512872" y="950743"/>
                <a:ext cx="3878317" cy="331566"/>
              </a:xfrm>
              <a:prstGeom prst="rect">
                <a:avLst/>
              </a:prstGeom>
              <a:blipFill>
                <a:blip r:embed="rId3"/>
                <a:stretch>
                  <a:fillRect l="-3931" t="-24074" b="-42593"/>
                </a:stretch>
              </a:blipFill>
            </p:spPr>
            <p:txBody>
              <a:bodyPr/>
              <a:lstStyle/>
              <a:p>
                <a:r>
                  <a:rPr lang="it-IT">
                    <a:noFill/>
                  </a:rPr>
                  <a:t> </a:t>
                </a:r>
              </a:p>
            </p:txBody>
          </p:sp>
        </mc:Fallback>
      </mc:AlternateContent>
      <p:cxnSp>
        <p:nvCxnSpPr>
          <p:cNvPr id="7" name="Straight Arrow Connector 5">
            <a:extLst>
              <a:ext uri="{FF2B5EF4-FFF2-40B4-BE49-F238E27FC236}">
                <a16:creationId xmlns:a16="http://schemas.microsoft.com/office/drawing/2014/main" id="{C1280DDC-40F0-0FC3-803B-C940AC0353A8}"/>
              </a:ext>
            </a:extLst>
          </p:cNvPr>
          <p:cNvCxnSpPr>
            <a:cxnSpLocks/>
          </p:cNvCxnSpPr>
          <p:nvPr/>
        </p:nvCxnSpPr>
        <p:spPr>
          <a:xfrm flipV="1">
            <a:off x="4278339" y="3635224"/>
            <a:ext cx="3911653" cy="1518684"/>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020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39</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pic>
        <p:nvPicPr>
          <p:cNvPr id="5" name="Immagine 5">
            <a:extLst>
              <a:ext uri="{FF2B5EF4-FFF2-40B4-BE49-F238E27FC236}">
                <a16:creationId xmlns:a16="http://schemas.microsoft.com/office/drawing/2014/main" id="{46AABC34-10B7-F88F-77C8-47331D8193CE}"/>
              </a:ext>
            </a:extLst>
          </p:cNvPr>
          <p:cNvPicPr>
            <a:picLocks noChangeAspect="1"/>
          </p:cNvPicPr>
          <p:nvPr/>
        </p:nvPicPr>
        <p:blipFill>
          <a:blip r:embed="rId2"/>
          <a:stretch>
            <a:fillRect/>
          </a:stretch>
        </p:blipFill>
        <p:spPr>
          <a:xfrm>
            <a:off x="47171" y="1188207"/>
            <a:ext cx="6676569" cy="5007427"/>
          </a:xfrm>
          <a:prstGeom prst="rect">
            <a:avLst/>
          </a:prstGeom>
        </p:spPr>
      </p:pic>
      <p:graphicFrame>
        <p:nvGraphicFramePr>
          <p:cNvPr id="11" name="Tabella 10">
            <a:extLst>
              <a:ext uri="{FF2B5EF4-FFF2-40B4-BE49-F238E27FC236}">
                <a16:creationId xmlns:a16="http://schemas.microsoft.com/office/drawing/2014/main" id="{F77DB172-7CFA-8476-1F92-805BF02D0E16}"/>
              </a:ext>
            </a:extLst>
          </p:cNvPr>
          <p:cNvGraphicFramePr>
            <a:graphicFrameLocks noGrp="1"/>
          </p:cNvGraphicFramePr>
          <p:nvPr>
            <p:extLst>
              <p:ext uri="{D42A27DB-BD31-4B8C-83A1-F6EECF244321}">
                <p14:modId xmlns:p14="http://schemas.microsoft.com/office/powerpoint/2010/main" val="2933336191"/>
              </p:ext>
            </p:extLst>
          </p:nvPr>
        </p:nvGraphicFramePr>
        <p:xfrm>
          <a:off x="7169023" y="2150458"/>
          <a:ext cx="4600575" cy="1467982"/>
        </p:xfrm>
        <a:graphic>
          <a:graphicData uri="http://schemas.openxmlformats.org/drawingml/2006/table">
            <a:tbl>
              <a:tblPr firstRow="1" bandRow="1">
                <a:tableStyleId>{5C22544A-7EE6-4342-B048-85BDC9FD1C3A}</a:tableStyleId>
              </a:tblPr>
              <a:tblGrid>
                <a:gridCol w="1533525">
                  <a:extLst>
                    <a:ext uri="{9D8B030D-6E8A-4147-A177-3AD203B41FA5}">
                      <a16:colId xmlns:a16="http://schemas.microsoft.com/office/drawing/2014/main" val="2776532274"/>
                    </a:ext>
                  </a:extLst>
                </a:gridCol>
                <a:gridCol w="1533525">
                  <a:extLst>
                    <a:ext uri="{9D8B030D-6E8A-4147-A177-3AD203B41FA5}">
                      <a16:colId xmlns:a16="http://schemas.microsoft.com/office/drawing/2014/main" val="2487763907"/>
                    </a:ext>
                  </a:extLst>
                </a:gridCol>
                <a:gridCol w="1533525">
                  <a:extLst>
                    <a:ext uri="{9D8B030D-6E8A-4147-A177-3AD203B41FA5}">
                      <a16:colId xmlns:a16="http://schemas.microsoft.com/office/drawing/2014/main" val="1949651055"/>
                    </a:ext>
                  </a:extLst>
                </a:gridCol>
              </a:tblGrid>
              <a:tr h="370702">
                <a:tc>
                  <a:txBody>
                    <a:bodyPr/>
                    <a:lstStyle/>
                    <a:p>
                      <a:pPr algn="ctr" fontAlgn="auto"/>
                      <a:r>
                        <a:rPr lang="en-US" sz="1800">
                          <a:effectLst/>
                        </a:rPr>
                        <a:t>​</a:t>
                      </a:r>
                      <a:endParaRPr lang="en-US" sz="1800" b="1" i="0">
                        <a:solidFill>
                          <a:srgbClr val="FFFFFF"/>
                        </a:solidFill>
                        <a:effectLst/>
                        <a:latin typeface="Calibri" panose="020F0502020204030204" pitchFamily="34" charset="0"/>
                      </a:endParaRPr>
                    </a:p>
                  </a:txBody>
                  <a:tcPr/>
                </a:tc>
                <a:tc>
                  <a:txBody>
                    <a:bodyPr/>
                    <a:lstStyle/>
                    <a:p>
                      <a:pPr algn="ctr" fontAlgn="base"/>
                      <a:r>
                        <a:rPr lang="en-US" sz="1800">
                          <a:effectLst/>
                        </a:rPr>
                        <a:t>indirect​</a:t>
                      </a:r>
                      <a:endParaRPr lang="en-US" b="1" i="0">
                        <a:solidFill>
                          <a:srgbClr val="FFFFFF"/>
                        </a:solidFill>
                        <a:effectLst/>
                      </a:endParaRPr>
                    </a:p>
                  </a:txBody>
                  <a:tcPr/>
                </a:tc>
                <a:tc>
                  <a:txBody>
                    <a:bodyPr/>
                    <a:lstStyle/>
                    <a:p>
                      <a:pPr algn="ctr" fontAlgn="base"/>
                      <a:r>
                        <a:rPr lang="en-US" sz="1800">
                          <a:effectLst/>
                        </a:rPr>
                        <a:t>direct​</a:t>
                      </a:r>
                      <a:endParaRPr lang="en-US" b="1" i="0">
                        <a:solidFill>
                          <a:srgbClr val="FFFFFF"/>
                        </a:solidFill>
                        <a:effectLst/>
                      </a:endParaRPr>
                    </a:p>
                  </a:txBody>
                  <a:tcPr/>
                </a:tc>
                <a:extLst>
                  <a:ext uri="{0D108BD9-81ED-4DB2-BD59-A6C34878D82A}">
                    <a16:rowId xmlns:a16="http://schemas.microsoft.com/office/drawing/2014/main" val="2853968430"/>
                  </a:ext>
                </a:extLst>
              </a:tr>
              <a:tr h="266699">
                <a:tc>
                  <a:txBody>
                    <a:bodyPr/>
                    <a:lstStyle/>
                    <a:p>
                      <a:pPr lvl="0" algn="ctr">
                        <a:buNone/>
                      </a:pPr>
                      <a:r>
                        <a:rPr lang="en-US" sz="1800" err="1">
                          <a:effectLst/>
                        </a:rPr>
                        <a:t>E</a:t>
                      </a:r>
                      <a:r>
                        <a:rPr lang="en-US" sz="1200" baseline="-25000" err="1">
                          <a:effectLst/>
                        </a:rPr>
                        <a:t>g</a:t>
                      </a:r>
                      <a:r>
                        <a:rPr lang="en-US" sz="1800">
                          <a:effectLst/>
                        </a:rPr>
                        <a:t> LDA.​​</a:t>
                      </a:r>
                      <a:endParaRPr lang="en-US" b="0" i="0">
                        <a:solidFill>
                          <a:srgbClr val="000000"/>
                        </a:solidFill>
                        <a:effectLst/>
                      </a:endParaRPr>
                    </a:p>
                  </a:txBody>
                  <a:tcPr/>
                </a:tc>
                <a:tc>
                  <a:txBody>
                    <a:bodyPr/>
                    <a:lstStyle/>
                    <a:p>
                      <a:pPr lvl="0" algn="ctr">
                        <a:buNone/>
                      </a:pPr>
                      <a:r>
                        <a:rPr lang="en-US" sz="1800">
                          <a:effectLst/>
                        </a:rPr>
                        <a:t>0.48</a:t>
                      </a:r>
                    </a:p>
                  </a:txBody>
                  <a:tcPr/>
                </a:tc>
                <a:tc>
                  <a:txBody>
                    <a:bodyPr/>
                    <a:lstStyle/>
                    <a:p>
                      <a:pPr lvl="0" algn="ctr">
                        <a:buNone/>
                      </a:pPr>
                      <a:r>
                        <a:rPr lang="en-US" sz="1800">
                          <a:effectLst/>
                        </a:rPr>
                        <a:t>2.53</a:t>
                      </a:r>
                      <a:endParaRPr lang="it-IT"/>
                    </a:p>
                  </a:txBody>
                  <a:tcPr/>
                </a:tc>
                <a:extLst>
                  <a:ext uri="{0D108BD9-81ED-4DB2-BD59-A6C34878D82A}">
                    <a16:rowId xmlns:a16="http://schemas.microsoft.com/office/drawing/2014/main" val="208754743"/>
                  </a:ext>
                </a:extLst>
              </a:tr>
              <a:tr h="266699">
                <a:tc>
                  <a:txBody>
                    <a:bodyPr/>
                    <a:lstStyle/>
                    <a:p>
                      <a:pPr lvl="0" algn="ctr">
                        <a:buNone/>
                      </a:pPr>
                      <a:r>
                        <a:rPr lang="en-US" sz="1800" err="1">
                          <a:effectLst/>
                        </a:rPr>
                        <a:t>E</a:t>
                      </a:r>
                      <a:r>
                        <a:rPr lang="en-US" sz="1200" baseline="-25000" err="1">
                          <a:effectLst/>
                        </a:rPr>
                        <a:t>g</a:t>
                      </a:r>
                      <a:r>
                        <a:rPr lang="en-US" sz="1800">
                          <a:effectLst/>
                        </a:rPr>
                        <a:t> KI.​​</a:t>
                      </a:r>
                      <a:endParaRPr lang="en-US" b="0" i="0">
                        <a:solidFill>
                          <a:srgbClr val="000000"/>
                        </a:solidFill>
                        <a:effectLst/>
                      </a:endParaRPr>
                    </a:p>
                  </a:txBody>
                  <a:tcPr/>
                </a:tc>
                <a:tc>
                  <a:txBody>
                    <a:bodyPr/>
                    <a:lstStyle/>
                    <a:p>
                      <a:pPr lvl="0" algn="ctr">
                        <a:buNone/>
                      </a:pPr>
                      <a:r>
                        <a:rPr lang="en-US" sz="1800">
                          <a:effectLst/>
                        </a:rPr>
                        <a:t>??</a:t>
                      </a:r>
                    </a:p>
                  </a:txBody>
                  <a:tcPr/>
                </a:tc>
                <a:tc>
                  <a:txBody>
                    <a:bodyPr/>
                    <a:lstStyle/>
                    <a:p>
                      <a:pPr lvl="0" algn="ctr">
                        <a:buNone/>
                      </a:pPr>
                      <a:r>
                        <a:rPr lang="en-US" sz="1800">
                          <a:effectLst/>
                        </a:rPr>
                        <a:t>3.47</a:t>
                      </a:r>
                    </a:p>
                  </a:txBody>
                  <a:tcPr/>
                </a:tc>
                <a:extLst>
                  <a:ext uri="{0D108BD9-81ED-4DB2-BD59-A6C34878D82A}">
                    <a16:rowId xmlns:a16="http://schemas.microsoft.com/office/drawing/2014/main" val="3064591405"/>
                  </a:ext>
                </a:extLst>
              </a:tr>
              <a:tr h="266699">
                <a:tc>
                  <a:txBody>
                    <a:bodyPr/>
                    <a:lstStyle/>
                    <a:p>
                      <a:pPr lvl="0" algn="ctr">
                        <a:buNone/>
                      </a:pPr>
                      <a:r>
                        <a:rPr lang="en-US" sz="1800" err="1">
                          <a:effectLst/>
                        </a:rPr>
                        <a:t>E</a:t>
                      </a:r>
                      <a:r>
                        <a:rPr lang="en-US" sz="1200" baseline="-25000" err="1">
                          <a:effectLst/>
                        </a:rPr>
                        <a:t>g</a:t>
                      </a:r>
                      <a:r>
                        <a:rPr lang="en-US" sz="1800">
                          <a:effectLst/>
                        </a:rPr>
                        <a:t> Exp.​​</a:t>
                      </a:r>
                      <a:endParaRPr lang="en-US" b="0" i="0">
                        <a:solidFill>
                          <a:srgbClr val="000000"/>
                        </a:solidFill>
                        <a:effectLst/>
                      </a:endParaRPr>
                    </a:p>
                  </a:txBody>
                  <a:tcPr/>
                </a:tc>
                <a:tc>
                  <a:txBody>
                    <a:bodyPr/>
                    <a:lstStyle/>
                    <a:p>
                      <a:pPr lvl="0" algn="ctr">
                        <a:buNone/>
                      </a:pPr>
                      <a:r>
                        <a:rPr lang="en-US" sz="1800">
                          <a:effectLst/>
                        </a:rPr>
                        <a:t>1.17​​</a:t>
                      </a:r>
                      <a:endParaRPr lang="en-US" b="0" i="0">
                        <a:solidFill>
                          <a:srgbClr val="000000"/>
                        </a:solidFill>
                        <a:effectLst/>
                      </a:endParaRPr>
                    </a:p>
                  </a:txBody>
                  <a:tcPr/>
                </a:tc>
                <a:tc>
                  <a:txBody>
                    <a:bodyPr/>
                    <a:lstStyle/>
                    <a:p>
                      <a:pPr lvl="0" algn="ctr">
                        <a:buNone/>
                      </a:pPr>
                      <a:r>
                        <a:rPr lang="en-US" sz="1800">
                          <a:effectLst/>
                        </a:rPr>
                        <a:t>3.35​​</a:t>
                      </a:r>
                      <a:endParaRPr lang="en-US" b="0" i="0">
                        <a:solidFill>
                          <a:srgbClr val="000000"/>
                        </a:solidFill>
                        <a:effectLst/>
                      </a:endParaRPr>
                    </a:p>
                  </a:txBody>
                  <a:tcPr/>
                </a:tc>
                <a:extLst>
                  <a:ext uri="{0D108BD9-81ED-4DB2-BD59-A6C34878D82A}">
                    <a16:rowId xmlns:a16="http://schemas.microsoft.com/office/drawing/2014/main" val="983366141"/>
                  </a:ext>
                </a:extLst>
              </a:tr>
            </a:tbl>
          </a:graphicData>
        </a:graphic>
      </p:graphicFrame>
      <p:sp>
        <p:nvSpPr>
          <p:cNvPr id="12" name="Title 1">
            <a:extLst>
              <a:ext uri="{FF2B5EF4-FFF2-40B4-BE49-F238E27FC236}">
                <a16:creationId xmlns:a16="http://schemas.microsoft.com/office/drawing/2014/main" id="{35652F0F-4EA0-CBD0-E278-A4DB19E352F8}"/>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it-IT"/>
          </a:p>
        </p:txBody>
      </p:sp>
      <p:sp>
        <p:nvSpPr>
          <p:cNvPr id="14" name="TextBox 8">
            <a:extLst>
              <a:ext uri="{FF2B5EF4-FFF2-40B4-BE49-F238E27FC236}">
                <a16:creationId xmlns:a16="http://schemas.microsoft.com/office/drawing/2014/main" id="{0901E532-AF54-9752-1D8B-21D98FE8F2C8}"/>
              </a:ext>
            </a:extLst>
          </p:cNvPr>
          <p:cNvSpPr txBox="1"/>
          <p:nvPr/>
        </p:nvSpPr>
        <p:spPr>
          <a:xfrm>
            <a:off x="7103737" y="4350596"/>
            <a:ext cx="5088650" cy="584775"/>
          </a:xfrm>
          <a:prstGeom prst="rect">
            <a:avLst/>
          </a:prstGeom>
          <a:noFill/>
        </p:spPr>
        <p:txBody>
          <a:bodyPr wrap="square" lIns="91440" tIns="45720" rIns="91440" bIns="45720" rtlCol="0" anchor="t">
            <a:spAutoFit/>
          </a:bodyPr>
          <a:lstStyle/>
          <a:p>
            <a:r>
              <a:rPr lang="en-US" sz="1600"/>
              <a:t>Better interpolation with an extra unique (</a:t>
            </a:r>
            <a:r>
              <a:rPr lang="en-US" sz="1600" err="1"/>
              <a:t>occ+empty</a:t>
            </a:r>
            <a:r>
              <a:rPr lang="en-US" sz="1600"/>
              <a:t>) </a:t>
            </a:r>
            <a:r>
              <a:rPr lang="en-US" sz="1600" err="1"/>
              <a:t>wannierization</a:t>
            </a:r>
            <a:endParaRPr lang="it-IT" err="1"/>
          </a:p>
        </p:txBody>
      </p:sp>
      <p:sp>
        <p:nvSpPr>
          <p:cNvPr id="10" name="TextBox 11">
            <a:extLst>
              <a:ext uri="{FF2B5EF4-FFF2-40B4-BE49-F238E27FC236}">
                <a16:creationId xmlns:a16="http://schemas.microsoft.com/office/drawing/2014/main" id="{0F0FAA7D-89E9-ADF7-6423-514A986D7B0B}"/>
              </a:ext>
            </a:extLst>
          </p:cNvPr>
          <p:cNvSpPr txBox="1"/>
          <p:nvPr/>
        </p:nvSpPr>
        <p:spPr>
          <a:xfrm>
            <a:off x="6785490" y="1065657"/>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13" name="Ovale 12">
            <a:extLst>
              <a:ext uri="{FF2B5EF4-FFF2-40B4-BE49-F238E27FC236}">
                <a16:creationId xmlns:a16="http://schemas.microsoft.com/office/drawing/2014/main" id="{44C8A9C5-6F7A-F285-9750-5E2A9B3EC802}"/>
              </a:ext>
            </a:extLst>
          </p:cNvPr>
          <p:cNvSpPr/>
          <p:nvPr/>
        </p:nvSpPr>
        <p:spPr>
          <a:xfrm rot="-780000">
            <a:off x="404586" y="2572656"/>
            <a:ext cx="1478642" cy="308429"/>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2 15">
            <a:extLst>
              <a:ext uri="{FF2B5EF4-FFF2-40B4-BE49-F238E27FC236}">
                <a16:creationId xmlns:a16="http://schemas.microsoft.com/office/drawing/2014/main" id="{B3DB5A11-56D4-7EA9-5CE4-51E83BB2D873}"/>
              </a:ext>
            </a:extLst>
          </p:cNvPr>
          <p:cNvCxnSpPr/>
          <p:nvPr/>
        </p:nvCxnSpPr>
        <p:spPr>
          <a:xfrm>
            <a:off x="1391105" y="2860676"/>
            <a:ext cx="5740397" cy="17580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96698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B8671-9C33-8227-CFE3-73E38E2DFD2E}"/>
              </a:ext>
            </a:extLst>
          </p:cNvPr>
          <p:cNvSpPr>
            <a:spLocks noGrp="1"/>
          </p:cNvSpPr>
          <p:nvPr>
            <p:ph type="title"/>
          </p:nvPr>
        </p:nvSpPr>
        <p:spPr/>
        <p:txBody>
          <a:bodyPr>
            <a:normAutofit/>
          </a:bodyPr>
          <a:lstStyle/>
          <a:p>
            <a:r>
              <a:rPr lang="en-US" sz="3600"/>
              <a:t>Ozone molecule with KCP</a:t>
            </a:r>
          </a:p>
        </p:txBody>
      </p:sp>
      <p:sp>
        <p:nvSpPr>
          <p:cNvPr id="3" name="Date Placeholder 2">
            <a:extLst>
              <a:ext uri="{FF2B5EF4-FFF2-40B4-BE49-F238E27FC236}">
                <a16:creationId xmlns:a16="http://schemas.microsoft.com/office/drawing/2014/main" id="{C5616FC1-3B4C-5442-25CA-E597ABC8B9F7}"/>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27F54BF7-F990-8FC2-B24C-FB4D960B6B3E}"/>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6" name="Slide Number Placeholder 5">
            <a:extLst>
              <a:ext uri="{FF2B5EF4-FFF2-40B4-BE49-F238E27FC236}">
                <a16:creationId xmlns:a16="http://schemas.microsoft.com/office/drawing/2014/main" id="{054E5ADF-20AE-362D-6BB9-220DB94196E7}"/>
              </a:ext>
            </a:extLst>
          </p:cNvPr>
          <p:cNvSpPr>
            <a:spLocks noGrp="1"/>
          </p:cNvSpPr>
          <p:nvPr>
            <p:ph type="sldNum" sz="quarter" idx="12"/>
          </p:nvPr>
        </p:nvSpPr>
        <p:spPr/>
        <p:txBody>
          <a:bodyPr/>
          <a:lstStyle/>
          <a:p>
            <a:fld id="{55679443-67DE-1C41-B86D-AF2A0FED94EA}" type="slidenum">
              <a:rPr lang="en-US" smtClean="0"/>
              <a:pPr/>
              <a:t>4</a:t>
            </a:fld>
            <a:endParaRPr lang="en-US"/>
          </a:p>
        </p:txBody>
      </p:sp>
      <p:pic>
        <p:nvPicPr>
          <p:cNvPr id="8" name="Picture 8" descr="A picture containing icon&#10;&#10;Description automatically generated">
            <a:extLst>
              <a:ext uri="{FF2B5EF4-FFF2-40B4-BE49-F238E27FC236}">
                <a16:creationId xmlns:a16="http://schemas.microsoft.com/office/drawing/2014/main" id="{8F200833-DD01-496A-2F96-4FEBB1101603}"/>
              </a:ext>
            </a:extLst>
          </p:cNvPr>
          <p:cNvPicPr>
            <a:picLocks noChangeAspect="1"/>
          </p:cNvPicPr>
          <p:nvPr/>
        </p:nvPicPr>
        <p:blipFill rotWithShape="1">
          <a:blip r:embed="rId2"/>
          <a:srcRect l="13992" t="27773" r="14567" b="30272"/>
          <a:stretch/>
        </p:blipFill>
        <p:spPr>
          <a:xfrm>
            <a:off x="7540752" y="1356552"/>
            <a:ext cx="4072128" cy="2391463"/>
          </a:xfrm>
          <a:prstGeom prst="rect">
            <a:avLst/>
          </a:prstGeom>
        </p:spPr>
      </p:pic>
      <p:sp>
        <p:nvSpPr>
          <p:cNvPr id="10" name="TextBox 9">
            <a:extLst>
              <a:ext uri="{FF2B5EF4-FFF2-40B4-BE49-F238E27FC236}">
                <a16:creationId xmlns:a16="http://schemas.microsoft.com/office/drawing/2014/main" id="{25AF69E8-D6A6-5CE7-166C-765EE88331F4}"/>
              </a:ext>
            </a:extLst>
          </p:cNvPr>
          <p:cNvSpPr txBox="1"/>
          <p:nvPr/>
        </p:nvSpPr>
        <p:spPr>
          <a:xfrm>
            <a:off x="495300" y="984790"/>
            <a:ext cx="7331964" cy="646331"/>
          </a:xfrm>
          <a:prstGeom prst="rect">
            <a:avLst/>
          </a:prstGeom>
          <a:noFill/>
        </p:spPr>
        <p:txBody>
          <a:bodyPr wrap="square" rtlCol="0">
            <a:spAutoFit/>
          </a:bodyPr>
          <a:lstStyle/>
          <a:p>
            <a:r>
              <a:rPr lang="en-US" u="sng"/>
              <a:t>Goal of the tutorial</a:t>
            </a:r>
            <a:r>
              <a:rPr lang="en-US"/>
              <a:t>:</a:t>
            </a:r>
          </a:p>
          <a:p>
            <a:r>
              <a:rPr lang="en-US"/>
              <a:t>compute the </a:t>
            </a:r>
            <a:r>
              <a:rPr lang="en-US" b="1"/>
              <a:t>charged excitations</a:t>
            </a:r>
            <a:r>
              <a:rPr lang="en-US"/>
              <a:t> of the </a:t>
            </a:r>
            <a:r>
              <a:rPr lang="en-US" b="1"/>
              <a:t>ozone</a:t>
            </a:r>
            <a:r>
              <a:rPr lang="en-US"/>
              <a:t> molecule.</a:t>
            </a:r>
          </a:p>
        </p:txBody>
      </p:sp>
      <p:sp>
        <p:nvSpPr>
          <p:cNvPr id="12" name="TextBox 11">
            <a:extLst>
              <a:ext uri="{FF2B5EF4-FFF2-40B4-BE49-F238E27FC236}">
                <a16:creationId xmlns:a16="http://schemas.microsoft.com/office/drawing/2014/main" id="{6066C766-829C-FE55-2ACB-E21AE67D4575}"/>
              </a:ext>
            </a:extLst>
          </p:cNvPr>
          <p:cNvSpPr txBox="1"/>
          <p:nvPr/>
        </p:nvSpPr>
        <p:spPr>
          <a:xfrm>
            <a:off x="495300" y="1771807"/>
            <a:ext cx="7331964" cy="1200329"/>
          </a:xfrm>
          <a:prstGeom prst="rect">
            <a:avLst/>
          </a:prstGeom>
          <a:noFill/>
        </p:spPr>
        <p:txBody>
          <a:bodyPr wrap="square" rtlCol="0">
            <a:spAutoFit/>
          </a:bodyPr>
          <a:lstStyle/>
          <a:p>
            <a:r>
              <a:rPr lang="en-US" u="sng"/>
              <a:t>Method</a:t>
            </a:r>
            <a:r>
              <a:rPr lang="en-US"/>
              <a:t>:</a:t>
            </a:r>
          </a:p>
          <a:p>
            <a:pPr marL="800100" lvl="1" indent="-342900">
              <a:buFont typeface="Arial" panose="020B0604020202020204" pitchFamily="34" charset="0"/>
              <a:buChar char="•"/>
            </a:pPr>
            <a:r>
              <a:rPr lang="en-US"/>
              <a:t>KI functional</a:t>
            </a:r>
          </a:p>
          <a:p>
            <a:pPr marL="800100" lvl="1" indent="-342900">
              <a:buFont typeface="Arial" panose="020B0604020202020204" pitchFamily="34" charset="0"/>
              <a:buChar char="•"/>
            </a:pPr>
            <a:r>
              <a:rPr lang="en-US"/>
              <a:t>Screening parameters computed from </a:t>
            </a:r>
            <a:br>
              <a:rPr lang="en-US"/>
            </a:br>
            <a:r>
              <a:rPr lang="en-US"/>
              <a:t>finite-energy differences (KCP code)</a:t>
            </a:r>
          </a:p>
        </p:txBody>
      </p:sp>
      <p:sp>
        <p:nvSpPr>
          <p:cNvPr id="13" name="TextBox 12">
            <a:extLst>
              <a:ext uri="{FF2B5EF4-FFF2-40B4-BE49-F238E27FC236}">
                <a16:creationId xmlns:a16="http://schemas.microsoft.com/office/drawing/2014/main" id="{406ACD43-97D4-D65E-6242-C8FEEE0CC8A6}"/>
              </a:ext>
            </a:extLst>
          </p:cNvPr>
          <p:cNvSpPr txBox="1"/>
          <p:nvPr/>
        </p:nvSpPr>
        <p:spPr>
          <a:xfrm>
            <a:off x="495300" y="3028240"/>
            <a:ext cx="8688950" cy="1200329"/>
          </a:xfrm>
          <a:prstGeom prst="rect">
            <a:avLst/>
          </a:prstGeom>
          <a:noFill/>
        </p:spPr>
        <p:txBody>
          <a:bodyPr wrap="square" lIns="91440" tIns="45720" rIns="91440" bIns="45720" rtlCol="0" anchor="t">
            <a:spAutoFit/>
          </a:bodyPr>
          <a:lstStyle/>
          <a:p>
            <a:r>
              <a:rPr lang="en-US" u="sng"/>
              <a:t>Main steps</a:t>
            </a:r>
            <a:r>
              <a:rPr lang="en-US"/>
              <a:t>:</a:t>
            </a:r>
          </a:p>
          <a:p>
            <a:pPr marL="914400" lvl="1" indent="-457200">
              <a:buFontTx/>
              <a:buAutoNum type="arabicPeriod"/>
            </a:pPr>
            <a:r>
              <a:rPr lang="en-US"/>
              <a:t>DFT </a:t>
            </a:r>
            <a:r>
              <a:rPr lang="en-US" err="1"/>
              <a:t>inizialization</a:t>
            </a:r>
            <a:endParaRPr lang="en-US"/>
          </a:p>
          <a:p>
            <a:pPr marL="914400" lvl="1" indent="-457200">
              <a:buFont typeface="+mj-lt"/>
              <a:buAutoNum type="arabicPeriod"/>
            </a:pPr>
            <a:r>
              <a:rPr lang="en-US"/>
              <a:t>Screening parameters</a:t>
            </a:r>
          </a:p>
          <a:p>
            <a:pPr marL="914400" lvl="1" indent="-457200">
              <a:buFont typeface="+mj-lt"/>
              <a:buAutoNum type="arabicPeriod"/>
            </a:pPr>
            <a:r>
              <a:rPr lang="en-US"/>
              <a:t>Final KI calculation</a:t>
            </a:r>
          </a:p>
        </p:txBody>
      </p:sp>
      <p:sp>
        <p:nvSpPr>
          <p:cNvPr id="16" name="TextBox 15">
            <a:extLst>
              <a:ext uri="{FF2B5EF4-FFF2-40B4-BE49-F238E27FC236}">
                <a16:creationId xmlns:a16="http://schemas.microsoft.com/office/drawing/2014/main" id="{E071544B-0EDF-1B08-BAFC-A8F5509687CE}"/>
              </a:ext>
            </a:extLst>
          </p:cNvPr>
          <p:cNvSpPr txBox="1"/>
          <p:nvPr/>
        </p:nvSpPr>
        <p:spPr>
          <a:xfrm>
            <a:off x="495300" y="4384046"/>
            <a:ext cx="3493264"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Day3/exercise1</a:t>
            </a:r>
          </a:p>
        </p:txBody>
      </p:sp>
      <p:sp>
        <p:nvSpPr>
          <p:cNvPr id="17" name="TextBox 16">
            <a:extLst>
              <a:ext uri="{FF2B5EF4-FFF2-40B4-BE49-F238E27FC236}">
                <a16:creationId xmlns:a16="http://schemas.microsoft.com/office/drawing/2014/main" id="{A6F79DB4-E96F-7950-F65B-DB0646B07666}"/>
              </a:ext>
            </a:extLst>
          </p:cNvPr>
          <p:cNvSpPr txBox="1"/>
          <p:nvPr/>
        </p:nvSpPr>
        <p:spPr>
          <a:xfrm>
            <a:off x="495299" y="4821517"/>
            <a:ext cx="5431295" cy="1477328"/>
          </a:xfrm>
          <a:prstGeom prst="rect">
            <a:avLst/>
          </a:prstGeom>
          <a:noFill/>
        </p:spPr>
        <p:txBody>
          <a:bodyPr wrap="none" lIns="91440" tIns="45720" rIns="91440" bIns="45720" rtlCol="0" anchor="t">
            <a:spAutoFit/>
          </a:bodyPr>
          <a:lstStyle/>
          <a:p>
            <a:r>
              <a:rPr lang="en-US" u="sng"/>
              <a:t>How to run</a:t>
            </a:r>
            <a:r>
              <a:rPr lang="en-US" i="1"/>
              <a:t>:   </a:t>
            </a:r>
            <a:endParaRPr lang="en-US">
              <a:latin typeface="Courier New" panose="02070309020205020404" pitchFamily="49" charset="0"/>
              <a:cs typeface="Courier New" panose="02070309020205020404" pitchFamily="49" charset="0"/>
            </a:endParaRPr>
          </a:p>
          <a:p>
            <a:pPr marL="342900" indent="-342900">
              <a:buAutoNum type="arabicPeriod"/>
            </a:pPr>
            <a:r>
              <a:rPr lang="en-US">
                <a:latin typeface="Century Gothic"/>
                <a:cs typeface="Courier New"/>
              </a:rPr>
              <a:t>Activate the </a:t>
            </a:r>
            <a:r>
              <a:rPr lang="en-US" err="1">
                <a:latin typeface="Courier New"/>
                <a:cs typeface="Courier New"/>
              </a:rPr>
              <a:t>koopmans</a:t>
            </a:r>
            <a:r>
              <a:rPr lang="en-US">
                <a:latin typeface="Courier New"/>
                <a:cs typeface="Courier New"/>
              </a:rPr>
              <a:t> </a:t>
            </a:r>
            <a:r>
              <a:rPr lang="en-US">
                <a:latin typeface="Century Gothic"/>
                <a:cs typeface="Courier New"/>
              </a:rPr>
              <a:t>virtual environment</a:t>
            </a:r>
          </a:p>
          <a:p>
            <a:pPr lvl="1"/>
            <a:r>
              <a:rPr lang="en-US" err="1">
                <a:latin typeface="Courier New"/>
                <a:cs typeface="Courier New"/>
              </a:rPr>
              <a:t>conda</a:t>
            </a:r>
            <a:r>
              <a:rPr lang="en-US">
                <a:latin typeface="Courier New"/>
                <a:cs typeface="Courier New"/>
              </a:rPr>
              <a:t> activate </a:t>
            </a:r>
            <a:r>
              <a:rPr lang="en-US" err="1">
                <a:latin typeface="Courier New"/>
                <a:cs typeface="Courier New"/>
              </a:rPr>
              <a:t>koopmans</a:t>
            </a:r>
            <a:endParaRPr lang="en-US">
              <a:latin typeface="Courier New"/>
              <a:cs typeface="Courier New"/>
            </a:endParaRPr>
          </a:p>
          <a:p>
            <a:pPr marL="342900" indent="-342900">
              <a:buAutoNum type="arabicPeriod"/>
            </a:pPr>
            <a:r>
              <a:rPr lang="en-US">
                <a:latin typeface="Century Gothic"/>
                <a:cs typeface="Courier New"/>
              </a:rPr>
              <a:t>Run the calculation</a:t>
            </a:r>
          </a:p>
          <a:p>
            <a:pPr lvl="1"/>
            <a:r>
              <a:rPr lang="en-US" err="1">
                <a:latin typeface="Courier New"/>
                <a:cs typeface="Courier New"/>
              </a:rPr>
              <a:t>koopmans</a:t>
            </a:r>
            <a:r>
              <a:rPr lang="en-US">
                <a:latin typeface="Courier New"/>
                <a:cs typeface="Courier New"/>
              </a:rPr>
              <a:t> </a:t>
            </a:r>
            <a:r>
              <a:rPr lang="en-US" err="1">
                <a:latin typeface="Courier New"/>
                <a:cs typeface="Courier New"/>
              </a:rPr>
              <a:t>ozone.json</a:t>
            </a:r>
            <a:endParaRPr lang="en-US">
              <a:latin typeface="Courier New"/>
              <a:cs typeface="Courier New"/>
            </a:endParaRPr>
          </a:p>
        </p:txBody>
      </p:sp>
      <p:pic>
        <p:nvPicPr>
          <p:cNvPr id="5" name="Picture 6" descr="Text&#10;&#10;Description automatically generated">
            <a:extLst>
              <a:ext uri="{FF2B5EF4-FFF2-40B4-BE49-F238E27FC236}">
                <a16:creationId xmlns:a16="http://schemas.microsoft.com/office/drawing/2014/main" id="{CFB82B73-130B-791E-85AA-BDFD30B7840C}"/>
              </a:ext>
            </a:extLst>
          </p:cNvPr>
          <p:cNvPicPr>
            <a:picLocks noChangeAspect="1"/>
          </p:cNvPicPr>
          <p:nvPr/>
        </p:nvPicPr>
        <p:blipFill>
          <a:blip r:embed="rId3"/>
          <a:stretch>
            <a:fillRect/>
          </a:stretch>
        </p:blipFill>
        <p:spPr>
          <a:xfrm>
            <a:off x="6199554" y="3919080"/>
            <a:ext cx="5224583" cy="2009224"/>
          </a:xfrm>
          <a:prstGeom prst="rect">
            <a:avLst/>
          </a:prstGeom>
        </p:spPr>
      </p:pic>
    </p:spTree>
    <p:extLst>
      <p:ext uri="{BB962C8B-B14F-4D97-AF65-F5344CB8AC3E}">
        <p14:creationId xmlns:p14="http://schemas.microsoft.com/office/powerpoint/2010/main" val="41971642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40</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5. </a:t>
            </a:r>
            <a:r>
              <a:rPr lang="en-US" sz="3600" err="1">
                <a:latin typeface="Century Gothic"/>
              </a:rPr>
              <a:t>Wannierization</a:t>
            </a:r>
            <a:r>
              <a:rPr lang="en-US" sz="3600">
                <a:latin typeface="Century Gothic"/>
              </a:rPr>
              <a:t> (post-proc)</a:t>
            </a:r>
            <a:endParaRPr lang="it-IT" err="1"/>
          </a:p>
        </p:txBody>
      </p:sp>
      <p:sp>
        <p:nvSpPr>
          <p:cNvPr id="15" name="TextBox 11">
            <a:extLst>
              <a:ext uri="{FF2B5EF4-FFF2-40B4-BE49-F238E27FC236}">
                <a16:creationId xmlns:a16="http://schemas.microsoft.com/office/drawing/2014/main" id="{EFB176C8-96CF-3645-B845-50547CA9C9C8}"/>
              </a:ext>
            </a:extLst>
          </p:cNvPr>
          <p:cNvSpPr txBox="1"/>
          <p:nvPr/>
        </p:nvSpPr>
        <p:spPr>
          <a:xfrm>
            <a:off x="4576833" y="1027164"/>
            <a:ext cx="7215437"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Day3/exercise4/3_hamiltonian/</a:t>
            </a:r>
            <a:r>
              <a:rPr lang="en-US" err="1">
                <a:latin typeface="Courier New"/>
                <a:cs typeface="Simplified Arabic Fixed"/>
              </a:rPr>
              <a:t>wannier_post</a:t>
            </a:r>
          </a:p>
          <a:p>
            <a:r>
              <a:rPr lang="en-US" b="1">
                <a:latin typeface="Courier New"/>
                <a:cs typeface="Simplified Arabic Fixed"/>
              </a:rPr>
              <a:t>executable</a:t>
            </a:r>
            <a:r>
              <a:rPr lang="en-US">
                <a:latin typeface="Courier New"/>
                <a:cs typeface="Simplified Arabic Fixed"/>
              </a:rPr>
              <a:t> = wannier90.x, pw2wannier90.x</a:t>
            </a:r>
          </a:p>
        </p:txBody>
      </p:sp>
      <p:pic>
        <p:nvPicPr>
          <p:cNvPr id="17" name="Immagine 5">
            <a:extLst>
              <a:ext uri="{FF2B5EF4-FFF2-40B4-BE49-F238E27FC236}">
                <a16:creationId xmlns:a16="http://schemas.microsoft.com/office/drawing/2014/main" id="{011C5892-6391-7D67-D974-84D738774AD6}"/>
              </a:ext>
            </a:extLst>
          </p:cNvPr>
          <p:cNvPicPr>
            <a:picLocks noChangeAspect="1"/>
          </p:cNvPicPr>
          <p:nvPr/>
        </p:nvPicPr>
        <p:blipFill>
          <a:blip r:embed="rId2"/>
          <a:stretch>
            <a:fillRect/>
          </a:stretch>
        </p:blipFill>
        <p:spPr>
          <a:xfrm>
            <a:off x="66050" y="1838216"/>
            <a:ext cx="5619380" cy="4214535"/>
          </a:xfrm>
          <a:prstGeom prst="rect">
            <a:avLst/>
          </a:prstGeom>
        </p:spPr>
      </p:pic>
      <p:pic>
        <p:nvPicPr>
          <p:cNvPr id="19" name="Immagine 19" descr="Immagine che contiene testo&#10;&#10;Descrizione generata automaticamente">
            <a:extLst>
              <a:ext uri="{FF2B5EF4-FFF2-40B4-BE49-F238E27FC236}">
                <a16:creationId xmlns:a16="http://schemas.microsoft.com/office/drawing/2014/main" id="{FE0BF22F-DC7D-6984-17CC-9364128ED6FA}"/>
              </a:ext>
            </a:extLst>
          </p:cNvPr>
          <p:cNvPicPr>
            <a:picLocks noChangeAspect="1"/>
          </p:cNvPicPr>
          <p:nvPr/>
        </p:nvPicPr>
        <p:blipFill>
          <a:blip r:embed="rId3"/>
          <a:stretch>
            <a:fillRect/>
          </a:stretch>
        </p:blipFill>
        <p:spPr>
          <a:xfrm>
            <a:off x="6093520" y="2026344"/>
            <a:ext cx="2017101" cy="1406105"/>
          </a:xfrm>
          <a:prstGeom prst="rect">
            <a:avLst/>
          </a:prstGeom>
        </p:spPr>
      </p:pic>
      <p:sp>
        <p:nvSpPr>
          <p:cNvPr id="30" name="CasellaDiTesto 29">
            <a:extLst>
              <a:ext uri="{FF2B5EF4-FFF2-40B4-BE49-F238E27FC236}">
                <a16:creationId xmlns:a16="http://schemas.microsoft.com/office/drawing/2014/main" id="{61B71430-FCAA-B105-5531-215CC9D1B470}"/>
              </a:ext>
            </a:extLst>
          </p:cNvPr>
          <p:cNvSpPr txBox="1"/>
          <p:nvPr/>
        </p:nvSpPr>
        <p:spPr>
          <a:xfrm>
            <a:off x="8451019" y="2032441"/>
            <a:ext cx="3853902"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8MLWFs out of 8 bands </a:t>
            </a:r>
            <a:endParaRPr lang="it-IT"/>
          </a:p>
          <a:p>
            <a:r>
              <a:rPr lang="en-US" sz="1600"/>
              <a:t>(NO disentanglement needed!)</a:t>
            </a:r>
            <a:endParaRPr lang="it-IT"/>
          </a:p>
          <a:p>
            <a:endParaRPr lang="en-US" sz="1600"/>
          </a:p>
          <a:p>
            <a:r>
              <a:rPr lang="en-US" sz="1600"/>
              <a:t>Use </a:t>
            </a:r>
            <a:r>
              <a:rPr lang="en-US" sz="1600">
                <a:ea typeface="+mn-lt"/>
                <a:cs typeface="+mn-lt"/>
              </a:rPr>
              <a:t>randomly-</a:t>
            </a:r>
            <a:r>
              <a:rPr lang="en-US" sz="1600" err="1">
                <a:ea typeface="+mn-lt"/>
                <a:cs typeface="+mn-lt"/>
              </a:rPr>
              <a:t>centred</a:t>
            </a:r>
            <a:r>
              <a:rPr lang="en-US" sz="1600">
                <a:ea typeface="+mn-lt"/>
                <a:cs typeface="+mn-lt"/>
              </a:rPr>
              <a:t> s-type Gaussian function</a:t>
            </a:r>
            <a:r>
              <a:rPr lang="en-US" sz="1600"/>
              <a:t> as initial guess </a:t>
            </a:r>
            <a:endParaRPr lang="en-US"/>
          </a:p>
        </p:txBody>
      </p:sp>
      <p:sp>
        <p:nvSpPr>
          <p:cNvPr id="18" name="Rettangolo 17">
            <a:extLst>
              <a:ext uri="{FF2B5EF4-FFF2-40B4-BE49-F238E27FC236}">
                <a16:creationId xmlns:a16="http://schemas.microsoft.com/office/drawing/2014/main" id="{4F890797-5FDC-328A-DEF0-9E8EF7A7A373}"/>
              </a:ext>
            </a:extLst>
          </p:cNvPr>
          <p:cNvSpPr/>
          <p:nvPr/>
        </p:nvSpPr>
        <p:spPr>
          <a:xfrm>
            <a:off x="472253" y="2150465"/>
            <a:ext cx="5008409" cy="337383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8" name="Tabella 7">
            <a:extLst>
              <a:ext uri="{FF2B5EF4-FFF2-40B4-BE49-F238E27FC236}">
                <a16:creationId xmlns:a16="http://schemas.microsoft.com/office/drawing/2014/main" id="{92217E32-1182-2A3F-CF0B-9785E4322036}"/>
              </a:ext>
            </a:extLst>
          </p:cNvPr>
          <p:cNvGraphicFramePr>
            <a:graphicFrameLocks noGrp="1"/>
          </p:cNvGraphicFramePr>
          <p:nvPr>
            <p:extLst>
              <p:ext uri="{D42A27DB-BD31-4B8C-83A1-F6EECF244321}">
                <p14:modId xmlns:p14="http://schemas.microsoft.com/office/powerpoint/2010/main" val="1590417772"/>
              </p:ext>
            </p:extLst>
          </p:nvPr>
        </p:nvGraphicFramePr>
        <p:xfrm>
          <a:off x="6331857" y="3755571"/>
          <a:ext cx="4840041" cy="1463040"/>
        </p:xfrm>
        <a:graphic>
          <a:graphicData uri="http://schemas.openxmlformats.org/drawingml/2006/table">
            <a:tbl>
              <a:tblPr firstRow="1" bandRow="1">
                <a:tableStyleId>{5C22544A-7EE6-4342-B048-85BDC9FD1C3A}</a:tableStyleId>
              </a:tblPr>
              <a:tblGrid>
                <a:gridCol w="1613347">
                  <a:extLst>
                    <a:ext uri="{9D8B030D-6E8A-4147-A177-3AD203B41FA5}">
                      <a16:colId xmlns:a16="http://schemas.microsoft.com/office/drawing/2014/main" val="2776532274"/>
                    </a:ext>
                  </a:extLst>
                </a:gridCol>
                <a:gridCol w="1613347">
                  <a:extLst>
                    <a:ext uri="{9D8B030D-6E8A-4147-A177-3AD203B41FA5}">
                      <a16:colId xmlns:a16="http://schemas.microsoft.com/office/drawing/2014/main" val="2487763907"/>
                    </a:ext>
                  </a:extLst>
                </a:gridCol>
                <a:gridCol w="1613347">
                  <a:extLst>
                    <a:ext uri="{9D8B030D-6E8A-4147-A177-3AD203B41FA5}">
                      <a16:colId xmlns:a16="http://schemas.microsoft.com/office/drawing/2014/main" val="1949651055"/>
                    </a:ext>
                  </a:extLst>
                </a:gridCol>
              </a:tblGrid>
              <a:tr h="293576">
                <a:tc>
                  <a:txBody>
                    <a:bodyPr/>
                    <a:lstStyle/>
                    <a:p>
                      <a:pPr algn="ctr" fontAlgn="auto"/>
                      <a:r>
                        <a:rPr lang="en-US" sz="1800">
                          <a:effectLst/>
                        </a:rPr>
                        <a:t>​</a:t>
                      </a:r>
                      <a:endParaRPr lang="en-US" sz="1800" b="1" i="0">
                        <a:solidFill>
                          <a:srgbClr val="FFFFFF"/>
                        </a:solidFill>
                        <a:effectLst/>
                        <a:latin typeface="Calibri" panose="020F0502020204030204" pitchFamily="34" charset="0"/>
                      </a:endParaRPr>
                    </a:p>
                  </a:txBody>
                  <a:tcPr/>
                </a:tc>
                <a:tc>
                  <a:txBody>
                    <a:bodyPr/>
                    <a:lstStyle/>
                    <a:p>
                      <a:pPr algn="ctr" fontAlgn="base"/>
                      <a:r>
                        <a:rPr lang="en-US" sz="1800">
                          <a:effectLst/>
                        </a:rPr>
                        <a:t>indirect​</a:t>
                      </a:r>
                      <a:endParaRPr lang="en-US" b="1" i="0">
                        <a:solidFill>
                          <a:srgbClr val="FFFFFF"/>
                        </a:solidFill>
                        <a:effectLst/>
                      </a:endParaRPr>
                    </a:p>
                  </a:txBody>
                  <a:tcPr/>
                </a:tc>
                <a:tc>
                  <a:txBody>
                    <a:bodyPr/>
                    <a:lstStyle/>
                    <a:p>
                      <a:pPr algn="ctr" fontAlgn="base"/>
                      <a:r>
                        <a:rPr lang="en-US" sz="1800">
                          <a:effectLst/>
                        </a:rPr>
                        <a:t>direct​</a:t>
                      </a:r>
                      <a:endParaRPr lang="en-US" b="1" i="0">
                        <a:solidFill>
                          <a:srgbClr val="FFFFFF"/>
                        </a:solidFill>
                        <a:effectLst/>
                      </a:endParaRPr>
                    </a:p>
                  </a:txBody>
                  <a:tcPr/>
                </a:tc>
                <a:extLst>
                  <a:ext uri="{0D108BD9-81ED-4DB2-BD59-A6C34878D82A}">
                    <a16:rowId xmlns:a16="http://schemas.microsoft.com/office/drawing/2014/main" val="2853968430"/>
                  </a:ext>
                </a:extLst>
              </a:tr>
              <a:tr h="293576">
                <a:tc>
                  <a:txBody>
                    <a:bodyPr/>
                    <a:lstStyle/>
                    <a:p>
                      <a:pPr lvl="0" algn="ctr">
                        <a:buNone/>
                      </a:pPr>
                      <a:r>
                        <a:rPr lang="en-US" sz="1800" err="1">
                          <a:effectLst/>
                        </a:rPr>
                        <a:t>E</a:t>
                      </a:r>
                      <a:r>
                        <a:rPr lang="en-US" sz="1200" baseline="-25000" err="1">
                          <a:effectLst/>
                        </a:rPr>
                        <a:t>g</a:t>
                      </a:r>
                      <a:r>
                        <a:rPr lang="en-US" sz="1800">
                          <a:effectLst/>
                        </a:rPr>
                        <a:t> LDA.​​</a:t>
                      </a:r>
                      <a:endParaRPr lang="en-US" b="0" i="0">
                        <a:solidFill>
                          <a:srgbClr val="000000"/>
                        </a:solidFill>
                        <a:effectLst/>
                      </a:endParaRPr>
                    </a:p>
                  </a:txBody>
                  <a:tcPr/>
                </a:tc>
                <a:tc>
                  <a:txBody>
                    <a:bodyPr/>
                    <a:lstStyle/>
                    <a:p>
                      <a:pPr lvl="0" algn="ctr">
                        <a:buNone/>
                      </a:pPr>
                      <a:r>
                        <a:rPr lang="en-US" sz="1800">
                          <a:effectLst/>
                        </a:rPr>
                        <a:t>0.48</a:t>
                      </a:r>
                    </a:p>
                  </a:txBody>
                  <a:tcPr/>
                </a:tc>
                <a:tc>
                  <a:txBody>
                    <a:bodyPr/>
                    <a:lstStyle/>
                    <a:p>
                      <a:pPr lvl="0" algn="ctr">
                        <a:buNone/>
                      </a:pPr>
                      <a:r>
                        <a:rPr lang="en-US" sz="1800">
                          <a:effectLst/>
                        </a:rPr>
                        <a:t>2.53</a:t>
                      </a:r>
                      <a:endParaRPr lang="it-IT"/>
                    </a:p>
                  </a:txBody>
                  <a:tcPr/>
                </a:tc>
                <a:extLst>
                  <a:ext uri="{0D108BD9-81ED-4DB2-BD59-A6C34878D82A}">
                    <a16:rowId xmlns:a16="http://schemas.microsoft.com/office/drawing/2014/main" val="208754743"/>
                  </a:ext>
                </a:extLst>
              </a:tr>
              <a:tr h="293576">
                <a:tc>
                  <a:txBody>
                    <a:bodyPr/>
                    <a:lstStyle/>
                    <a:p>
                      <a:pPr lvl="0" algn="ctr">
                        <a:buNone/>
                      </a:pPr>
                      <a:r>
                        <a:rPr lang="en-US" sz="1800" err="1">
                          <a:effectLst/>
                        </a:rPr>
                        <a:t>E</a:t>
                      </a:r>
                      <a:r>
                        <a:rPr lang="en-US" sz="1200" baseline="-25000" err="1">
                          <a:effectLst/>
                        </a:rPr>
                        <a:t>g</a:t>
                      </a:r>
                      <a:r>
                        <a:rPr lang="en-US" sz="1800">
                          <a:effectLst/>
                        </a:rPr>
                        <a:t> KI.​​</a:t>
                      </a:r>
                      <a:endParaRPr lang="en-US" b="0" i="0">
                        <a:solidFill>
                          <a:srgbClr val="000000"/>
                        </a:solidFill>
                        <a:effectLst/>
                      </a:endParaRPr>
                    </a:p>
                  </a:txBody>
                  <a:tcPr/>
                </a:tc>
                <a:tc>
                  <a:txBody>
                    <a:bodyPr/>
                    <a:lstStyle/>
                    <a:p>
                      <a:pPr lvl="0" algn="ctr">
                        <a:buNone/>
                      </a:pPr>
                      <a:r>
                        <a:rPr lang="en-US" sz="1800">
                          <a:effectLst/>
                        </a:rPr>
                        <a:t>1.30</a:t>
                      </a:r>
                    </a:p>
                  </a:txBody>
                  <a:tcPr/>
                </a:tc>
                <a:tc>
                  <a:txBody>
                    <a:bodyPr/>
                    <a:lstStyle/>
                    <a:p>
                      <a:pPr lvl="0" algn="ctr">
                        <a:buNone/>
                      </a:pPr>
                      <a:r>
                        <a:rPr lang="en-US" sz="1800">
                          <a:effectLst/>
                        </a:rPr>
                        <a:t>3.45</a:t>
                      </a:r>
                    </a:p>
                  </a:txBody>
                  <a:tcPr/>
                </a:tc>
                <a:extLst>
                  <a:ext uri="{0D108BD9-81ED-4DB2-BD59-A6C34878D82A}">
                    <a16:rowId xmlns:a16="http://schemas.microsoft.com/office/drawing/2014/main" val="3064591405"/>
                  </a:ext>
                </a:extLst>
              </a:tr>
              <a:tr h="293576">
                <a:tc>
                  <a:txBody>
                    <a:bodyPr/>
                    <a:lstStyle/>
                    <a:p>
                      <a:pPr lvl="0" algn="ctr">
                        <a:buNone/>
                      </a:pPr>
                      <a:r>
                        <a:rPr lang="en-US" sz="1800" err="1">
                          <a:effectLst/>
                        </a:rPr>
                        <a:t>E</a:t>
                      </a:r>
                      <a:r>
                        <a:rPr lang="en-US" sz="1200" baseline="-25000" err="1">
                          <a:effectLst/>
                        </a:rPr>
                        <a:t>g</a:t>
                      </a:r>
                      <a:r>
                        <a:rPr lang="en-US" sz="1800">
                          <a:effectLst/>
                        </a:rPr>
                        <a:t> Exp.​​</a:t>
                      </a:r>
                      <a:endParaRPr lang="en-US" b="0" i="0">
                        <a:solidFill>
                          <a:srgbClr val="000000"/>
                        </a:solidFill>
                        <a:effectLst/>
                      </a:endParaRPr>
                    </a:p>
                  </a:txBody>
                  <a:tcPr/>
                </a:tc>
                <a:tc>
                  <a:txBody>
                    <a:bodyPr/>
                    <a:lstStyle/>
                    <a:p>
                      <a:pPr lvl="0" algn="ctr">
                        <a:buNone/>
                      </a:pPr>
                      <a:r>
                        <a:rPr lang="en-US" sz="1800">
                          <a:effectLst/>
                        </a:rPr>
                        <a:t>1.17​​</a:t>
                      </a:r>
                      <a:endParaRPr lang="en-US" b="0" i="0">
                        <a:solidFill>
                          <a:srgbClr val="000000"/>
                        </a:solidFill>
                        <a:effectLst/>
                      </a:endParaRPr>
                    </a:p>
                  </a:txBody>
                  <a:tcPr/>
                </a:tc>
                <a:tc>
                  <a:txBody>
                    <a:bodyPr/>
                    <a:lstStyle/>
                    <a:p>
                      <a:pPr lvl="0" algn="ctr">
                        <a:buNone/>
                      </a:pPr>
                      <a:r>
                        <a:rPr lang="en-US" sz="1800">
                          <a:effectLst/>
                        </a:rPr>
                        <a:t>3.35​​</a:t>
                      </a:r>
                      <a:endParaRPr lang="en-US" b="0" i="0">
                        <a:solidFill>
                          <a:srgbClr val="000000"/>
                        </a:solidFill>
                        <a:effectLst/>
                      </a:endParaRPr>
                    </a:p>
                  </a:txBody>
                  <a:tcPr/>
                </a:tc>
                <a:extLst>
                  <a:ext uri="{0D108BD9-81ED-4DB2-BD59-A6C34878D82A}">
                    <a16:rowId xmlns:a16="http://schemas.microsoft.com/office/drawing/2014/main" val="983366141"/>
                  </a:ext>
                </a:extLst>
              </a:tr>
            </a:tbl>
          </a:graphicData>
        </a:graphic>
      </p:graphicFrame>
      <p:sp>
        <p:nvSpPr>
          <p:cNvPr id="10" name="TextBox 8">
            <a:extLst>
              <a:ext uri="{FF2B5EF4-FFF2-40B4-BE49-F238E27FC236}">
                <a16:creationId xmlns:a16="http://schemas.microsoft.com/office/drawing/2014/main" id="{0663477B-44D2-6753-9074-838E751007C4}"/>
              </a:ext>
            </a:extLst>
          </p:cNvPr>
          <p:cNvSpPr txBox="1"/>
          <p:nvPr/>
        </p:nvSpPr>
        <p:spPr>
          <a:xfrm>
            <a:off x="6305451" y="5466382"/>
            <a:ext cx="5088650" cy="584775"/>
          </a:xfrm>
          <a:prstGeom prst="rect">
            <a:avLst/>
          </a:prstGeom>
          <a:noFill/>
        </p:spPr>
        <p:txBody>
          <a:bodyPr wrap="square" lIns="91440" tIns="45720" rIns="91440" bIns="45720" rtlCol="0" anchor="t">
            <a:spAutoFit/>
          </a:bodyPr>
          <a:lstStyle/>
          <a:p>
            <a:r>
              <a:rPr lang="en-US" sz="1600"/>
              <a:t>Even better interpolation possible using the smooth-interpolation technique (see tutorial #2)</a:t>
            </a:r>
            <a:endParaRPr lang="it-IT" err="1"/>
          </a:p>
        </p:txBody>
      </p:sp>
      <p:cxnSp>
        <p:nvCxnSpPr>
          <p:cNvPr id="12" name="Connettore 2 11">
            <a:extLst>
              <a:ext uri="{FF2B5EF4-FFF2-40B4-BE49-F238E27FC236}">
                <a16:creationId xmlns:a16="http://schemas.microsoft.com/office/drawing/2014/main" id="{0388D450-16B0-D3CE-17EE-40E77349CD3F}"/>
              </a:ext>
            </a:extLst>
          </p:cNvPr>
          <p:cNvCxnSpPr/>
          <p:nvPr/>
        </p:nvCxnSpPr>
        <p:spPr>
          <a:xfrm>
            <a:off x="1573755" y="3577888"/>
            <a:ext cx="1171930" cy="14368"/>
          </a:xfrm>
          <a:prstGeom prst="straightConnector1">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Connettore 2 13">
            <a:extLst>
              <a:ext uri="{FF2B5EF4-FFF2-40B4-BE49-F238E27FC236}">
                <a16:creationId xmlns:a16="http://schemas.microsoft.com/office/drawing/2014/main" id="{E7440A43-D7D9-FCB9-9E32-9FA58A6B6548}"/>
              </a:ext>
            </a:extLst>
          </p:cNvPr>
          <p:cNvCxnSpPr/>
          <p:nvPr/>
        </p:nvCxnSpPr>
        <p:spPr>
          <a:xfrm flipH="1">
            <a:off x="2752539" y="3368638"/>
            <a:ext cx="4175" cy="214656"/>
          </a:xfrm>
          <a:prstGeom prst="straightConnector1">
            <a:avLst/>
          </a:prstGeom>
          <a:ln w="635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ttore 2 19">
            <a:extLst>
              <a:ext uri="{FF2B5EF4-FFF2-40B4-BE49-F238E27FC236}">
                <a16:creationId xmlns:a16="http://schemas.microsoft.com/office/drawing/2014/main" id="{E9C921F2-6A6C-C6EB-4D97-1F0FD41C54BD}"/>
              </a:ext>
            </a:extLst>
          </p:cNvPr>
          <p:cNvCxnSpPr>
            <a:cxnSpLocks/>
          </p:cNvCxnSpPr>
          <p:nvPr/>
        </p:nvCxnSpPr>
        <p:spPr>
          <a:xfrm>
            <a:off x="1618117" y="3019132"/>
            <a:ext cx="3014" cy="559174"/>
          </a:xfrm>
          <a:prstGeom prst="straightConnector1">
            <a:avLst/>
          </a:prstGeom>
          <a:ln w="28575">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77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41</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5" name="TextBox 4">
            <a:extLst>
              <a:ext uri="{FF2B5EF4-FFF2-40B4-BE49-F238E27FC236}">
                <a16:creationId xmlns:a16="http://schemas.microsoft.com/office/drawing/2014/main" id="{CD50E1B9-07A7-EF50-D745-A71F95B334CA}"/>
              </a:ext>
            </a:extLst>
          </p:cNvPr>
          <p:cNvSpPr txBox="1"/>
          <p:nvPr/>
        </p:nvSpPr>
        <p:spPr>
          <a:xfrm>
            <a:off x="3945411" y="2875002"/>
            <a:ext cx="4301177" cy="1107996"/>
          </a:xfrm>
          <a:prstGeom prst="rect">
            <a:avLst/>
          </a:prstGeom>
          <a:noFill/>
        </p:spPr>
        <p:txBody>
          <a:bodyPr wrap="none" rtlCol="0">
            <a:spAutoFit/>
          </a:bodyPr>
          <a:lstStyle/>
          <a:p>
            <a:r>
              <a:rPr lang="en-US" sz="6600" b="1">
                <a:latin typeface="Century Gothic" panose="020B0502020202020204" pitchFamily="34" charset="0"/>
              </a:rPr>
              <a:t>Tutorial #5</a:t>
            </a:r>
          </a:p>
        </p:txBody>
      </p:sp>
    </p:spTree>
    <p:extLst>
      <p:ext uri="{BB962C8B-B14F-4D97-AF65-F5344CB8AC3E}">
        <p14:creationId xmlns:p14="http://schemas.microsoft.com/office/powerpoint/2010/main" val="6110331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42</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D998E23E-FAC7-9052-C803-838E9AB04FD6}"/>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Wurtzite </a:t>
            </a:r>
            <a:r>
              <a:rPr lang="en-US" sz="3600" err="1">
                <a:latin typeface="Century Gothic"/>
              </a:rPr>
              <a:t>ZnO</a:t>
            </a:r>
            <a:r>
              <a:rPr lang="en-US" sz="3600">
                <a:latin typeface="Century Gothic"/>
              </a:rPr>
              <a:t> with KCW</a:t>
            </a:r>
          </a:p>
        </p:txBody>
      </p:sp>
      <p:sp>
        <p:nvSpPr>
          <p:cNvPr id="9" name="TextBox 9">
            <a:extLst>
              <a:ext uri="{FF2B5EF4-FFF2-40B4-BE49-F238E27FC236}">
                <a16:creationId xmlns:a16="http://schemas.microsoft.com/office/drawing/2014/main" id="{FF8A4D57-6D89-50B3-BE79-1551DDEA1445}"/>
              </a:ext>
            </a:extLst>
          </p:cNvPr>
          <p:cNvSpPr txBox="1"/>
          <p:nvPr/>
        </p:nvSpPr>
        <p:spPr>
          <a:xfrm>
            <a:off x="495300" y="1162242"/>
            <a:ext cx="7331964" cy="646331"/>
          </a:xfrm>
          <a:prstGeom prst="rect">
            <a:avLst/>
          </a:prstGeom>
          <a:noFill/>
        </p:spPr>
        <p:txBody>
          <a:bodyPr wrap="square" lIns="91440" tIns="45720" rIns="91440" bIns="45720" rtlCol="0" anchor="t">
            <a:spAutoFit/>
          </a:bodyPr>
          <a:lstStyle/>
          <a:p>
            <a:r>
              <a:rPr lang="en-US" u="sng"/>
              <a:t>Goal of the tutorial</a:t>
            </a:r>
            <a:r>
              <a:rPr lang="en-US"/>
              <a:t>:</a:t>
            </a:r>
          </a:p>
          <a:p>
            <a:r>
              <a:rPr lang="en-US"/>
              <a:t>compute the </a:t>
            </a:r>
            <a:r>
              <a:rPr lang="en-US" b="1"/>
              <a:t>band structure </a:t>
            </a:r>
            <a:r>
              <a:rPr lang="en-US"/>
              <a:t>of ZnO</a:t>
            </a:r>
          </a:p>
        </p:txBody>
      </p:sp>
      <p:sp>
        <p:nvSpPr>
          <p:cNvPr id="11" name="TextBox 11">
            <a:extLst>
              <a:ext uri="{FF2B5EF4-FFF2-40B4-BE49-F238E27FC236}">
                <a16:creationId xmlns:a16="http://schemas.microsoft.com/office/drawing/2014/main" id="{C20F06AD-FE2C-B621-3694-6C3F2EA306D1}"/>
              </a:ext>
            </a:extLst>
          </p:cNvPr>
          <p:cNvSpPr txBox="1"/>
          <p:nvPr/>
        </p:nvSpPr>
        <p:spPr>
          <a:xfrm>
            <a:off x="495300" y="1949259"/>
            <a:ext cx="7331964" cy="1200329"/>
          </a:xfrm>
          <a:prstGeom prst="rect">
            <a:avLst/>
          </a:prstGeom>
          <a:noFill/>
        </p:spPr>
        <p:txBody>
          <a:bodyPr wrap="square" lIns="91440" tIns="45720" rIns="91440" bIns="45720" rtlCol="0" anchor="t">
            <a:spAutoFit/>
          </a:bodyPr>
          <a:lstStyle/>
          <a:p>
            <a:r>
              <a:rPr lang="en-US" u="sng"/>
              <a:t>Method</a:t>
            </a:r>
            <a:r>
              <a:rPr lang="en-US"/>
              <a:t>:</a:t>
            </a:r>
          </a:p>
          <a:p>
            <a:pPr marL="800100" lvl="1" indent="-342900">
              <a:buFont typeface="Arial" panose="020B0604020202020204" pitchFamily="34" charset="0"/>
              <a:buChar char="•"/>
            </a:pPr>
            <a:r>
              <a:rPr lang="en-US"/>
              <a:t>KI</a:t>
            </a:r>
          </a:p>
          <a:p>
            <a:pPr marL="800100" lvl="1" indent="-342900">
              <a:buFont typeface="Arial" panose="020B0604020202020204" pitchFamily="34" charset="0"/>
              <a:buChar char="•"/>
            </a:pPr>
            <a:r>
              <a:rPr lang="en-US"/>
              <a:t>Screening parameters computed from </a:t>
            </a:r>
            <a:br>
              <a:rPr lang="en-US"/>
            </a:br>
            <a:r>
              <a:rPr lang="en-US"/>
              <a:t>linear response (KCW code)</a:t>
            </a:r>
          </a:p>
        </p:txBody>
      </p:sp>
      <p:sp>
        <p:nvSpPr>
          <p:cNvPr id="13" name="TextBox 12">
            <a:extLst>
              <a:ext uri="{FF2B5EF4-FFF2-40B4-BE49-F238E27FC236}">
                <a16:creationId xmlns:a16="http://schemas.microsoft.com/office/drawing/2014/main" id="{8AE30B92-44EE-0843-DEFB-8096DC382890}"/>
              </a:ext>
            </a:extLst>
          </p:cNvPr>
          <p:cNvSpPr txBox="1"/>
          <p:nvPr/>
        </p:nvSpPr>
        <p:spPr>
          <a:xfrm>
            <a:off x="495300" y="3351829"/>
            <a:ext cx="7331964" cy="1477328"/>
          </a:xfrm>
          <a:prstGeom prst="rect">
            <a:avLst/>
          </a:prstGeom>
          <a:noFill/>
        </p:spPr>
        <p:txBody>
          <a:bodyPr wrap="square" lIns="91440" tIns="45720" rIns="91440" bIns="45720" rtlCol="0" anchor="t">
            <a:spAutoFit/>
          </a:bodyPr>
          <a:lstStyle/>
          <a:p>
            <a:r>
              <a:rPr lang="en-US" u="sng"/>
              <a:t>Main steps</a:t>
            </a:r>
            <a:r>
              <a:rPr lang="en-US"/>
              <a:t>:</a:t>
            </a:r>
          </a:p>
          <a:p>
            <a:pPr marL="914400" lvl="1" indent="-457200">
              <a:buFont typeface="+mj-lt"/>
              <a:buAutoNum type="arabicPeriod"/>
            </a:pPr>
            <a:r>
              <a:rPr lang="en-US"/>
              <a:t>DFT calculation</a:t>
            </a:r>
          </a:p>
          <a:p>
            <a:pPr marL="914400" lvl="1" indent="-457200">
              <a:buAutoNum type="arabicPeriod"/>
            </a:pPr>
            <a:r>
              <a:rPr lang="en-US"/>
              <a:t>Projected </a:t>
            </a:r>
            <a:r>
              <a:rPr lang="en-US" err="1"/>
              <a:t>Wannier</a:t>
            </a:r>
            <a:r>
              <a:rPr lang="en-US"/>
              <a:t> functions</a:t>
            </a:r>
          </a:p>
          <a:p>
            <a:pPr marL="914400" lvl="1" indent="-457200">
              <a:buFont typeface="+mj-lt"/>
              <a:buAutoNum type="arabicPeriod"/>
            </a:pPr>
            <a:r>
              <a:rPr lang="en-US"/>
              <a:t>Screening parameters </a:t>
            </a:r>
          </a:p>
          <a:p>
            <a:pPr marL="914400" lvl="1" indent="-457200">
              <a:buFont typeface="+mj-lt"/>
              <a:buAutoNum type="arabicPeriod"/>
            </a:pPr>
            <a:r>
              <a:rPr lang="en-US"/>
              <a:t>Final KI calculation</a:t>
            </a:r>
          </a:p>
        </p:txBody>
      </p:sp>
      <p:sp>
        <p:nvSpPr>
          <p:cNvPr id="15" name="TextBox 15">
            <a:extLst>
              <a:ext uri="{FF2B5EF4-FFF2-40B4-BE49-F238E27FC236}">
                <a16:creationId xmlns:a16="http://schemas.microsoft.com/office/drawing/2014/main" id="{CFB91F47-35B7-13B5-3FAB-D2BED6BCF91F}"/>
              </a:ext>
            </a:extLst>
          </p:cNvPr>
          <p:cNvSpPr txBox="1"/>
          <p:nvPr/>
        </p:nvSpPr>
        <p:spPr>
          <a:xfrm>
            <a:off x="495300" y="5504804"/>
            <a:ext cx="3631122"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a:t>
            </a:r>
          </a:p>
        </p:txBody>
      </p:sp>
      <p:pic>
        <p:nvPicPr>
          <p:cNvPr id="5" name="Immagine 5" descr="Immagine che contiene dispositivo, lampada, nuvole, onda&#10;&#10;Descrizione generata automaticamente">
            <a:extLst>
              <a:ext uri="{FF2B5EF4-FFF2-40B4-BE49-F238E27FC236}">
                <a16:creationId xmlns:a16="http://schemas.microsoft.com/office/drawing/2014/main" id="{361D1862-32C8-07B2-F5D0-23F2AB10FC6E}"/>
              </a:ext>
            </a:extLst>
          </p:cNvPr>
          <p:cNvPicPr>
            <a:picLocks noChangeAspect="1"/>
          </p:cNvPicPr>
          <p:nvPr/>
        </p:nvPicPr>
        <p:blipFill>
          <a:blip r:embed="rId2"/>
          <a:stretch>
            <a:fillRect/>
          </a:stretch>
        </p:blipFill>
        <p:spPr>
          <a:xfrm>
            <a:off x="8084683" y="1453469"/>
            <a:ext cx="3642632" cy="3642632"/>
          </a:xfrm>
          <a:prstGeom prst="rect">
            <a:avLst/>
          </a:prstGeom>
        </p:spPr>
      </p:pic>
    </p:spTree>
    <p:extLst>
      <p:ext uri="{BB962C8B-B14F-4D97-AF65-F5344CB8AC3E}">
        <p14:creationId xmlns:p14="http://schemas.microsoft.com/office/powerpoint/2010/main" val="8462256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43</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0. LDA band structure</a:t>
            </a:r>
            <a:endParaRPr lang="it-IT"/>
          </a:p>
        </p:txBody>
      </p:sp>
      <p:sp>
        <p:nvSpPr>
          <p:cNvPr id="15" name="TextBox 11">
            <a:extLst>
              <a:ext uri="{FF2B5EF4-FFF2-40B4-BE49-F238E27FC236}">
                <a16:creationId xmlns:a16="http://schemas.microsoft.com/office/drawing/2014/main" id="{EFB176C8-96CF-3645-B845-50547CA9C9C8}"/>
              </a:ext>
            </a:extLst>
          </p:cNvPr>
          <p:cNvSpPr txBox="1"/>
          <p:nvPr/>
        </p:nvSpPr>
        <p:spPr>
          <a:xfrm>
            <a:off x="6897976" y="1046817"/>
            <a:ext cx="4320413"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Day3/exercise5/0_dft</a:t>
            </a:r>
          </a:p>
          <a:p>
            <a:r>
              <a:rPr lang="en-US" b="1">
                <a:latin typeface="Courier New"/>
                <a:cs typeface="Simplified Arabic Fixed"/>
              </a:rPr>
              <a:t>executables</a:t>
            </a:r>
            <a:r>
              <a:rPr lang="en-US">
                <a:latin typeface="Courier New"/>
                <a:cs typeface="Simplified Arabic Fixed"/>
              </a:rPr>
              <a:t> = </a:t>
            </a:r>
            <a:r>
              <a:rPr lang="en-US" err="1">
                <a:latin typeface="Courier New"/>
                <a:cs typeface="Simplified Arabic Fixed"/>
              </a:rPr>
              <a:t>pw.x</a:t>
            </a:r>
            <a:r>
              <a:rPr lang="en-US">
                <a:latin typeface="Century Gothic"/>
                <a:cs typeface="Simplified Arabic Fixed"/>
              </a:rPr>
              <a:t> and </a:t>
            </a:r>
            <a:r>
              <a:rPr lang="en-US" err="1">
                <a:latin typeface="Courier New"/>
                <a:cs typeface="Simplified Arabic Fixed"/>
              </a:rPr>
              <a:t>bands.x</a:t>
            </a:r>
            <a:endParaRPr lang="en-US">
              <a:latin typeface="Courier New"/>
              <a:cs typeface="Simplified Arabic Fixed"/>
            </a:endParaRPr>
          </a:p>
        </p:txBody>
      </p:sp>
      <p:pic>
        <p:nvPicPr>
          <p:cNvPr id="5" name="Immagine 5">
            <a:extLst>
              <a:ext uri="{FF2B5EF4-FFF2-40B4-BE49-F238E27FC236}">
                <a16:creationId xmlns:a16="http://schemas.microsoft.com/office/drawing/2014/main" id="{46AABC34-10B7-F88F-77C8-47331D8193CE}"/>
              </a:ext>
            </a:extLst>
          </p:cNvPr>
          <p:cNvPicPr>
            <a:picLocks noChangeAspect="1"/>
          </p:cNvPicPr>
          <p:nvPr/>
        </p:nvPicPr>
        <p:blipFill>
          <a:blip r:embed="rId2"/>
          <a:stretch>
            <a:fillRect/>
          </a:stretch>
        </p:blipFill>
        <p:spPr>
          <a:xfrm>
            <a:off x="47171" y="1002173"/>
            <a:ext cx="6676570" cy="5007428"/>
          </a:xfrm>
          <a:prstGeom prst="rect">
            <a:avLst/>
          </a:prstGeom>
        </p:spPr>
      </p:pic>
      <p:graphicFrame>
        <p:nvGraphicFramePr>
          <p:cNvPr id="11" name="Tabella 10">
            <a:extLst>
              <a:ext uri="{FF2B5EF4-FFF2-40B4-BE49-F238E27FC236}">
                <a16:creationId xmlns:a16="http://schemas.microsoft.com/office/drawing/2014/main" id="{F77DB172-7CFA-8476-1F92-805BF02D0E16}"/>
              </a:ext>
            </a:extLst>
          </p:cNvPr>
          <p:cNvGraphicFramePr>
            <a:graphicFrameLocks noGrp="1"/>
          </p:cNvGraphicFramePr>
          <p:nvPr>
            <p:extLst>
              <p:ext uri="{D42A27DB-BD31-4B8C-83A1-F6EECF244321}">
                <p14:modId xmlns:p14="http://schemas.microsoft.com/office/powerpoint/2010/main" val="1613256130"/>
              </p:ext>
            </p:extLst>
          </p:nvPr>
        </p:nvGraphicFramePr>
        <p:xfrm>
          <a:off x="6987874" y="1802534"/>
          <a:ext cx="4600575" cy="1102222"/>
        </p:xfrm>
        <a:graphic>
          <a:graphicData uri="http://schemas.openxmlformats.org/drawingml/2006/table">
            <a:tbl>
              <a:tblPr firstRow="1" bandRow="1">
                <a:tableStyleId>{5C22544A-7EE6-4342-B048-85BDC9FD1C3A}</a:tableStyleId>
              </a:tblPr>
              <a:tblGrid>
                <a:gridCol w="1533525">
                  <a:extLst>
                    <a:ext uri="{9D8B030D-6E8A-4147-A177-3AD203B41FA5}">
                      <a16:colId xmlns:a16="http://schemas.microsoft.com/office/drawing/2014/main" val="2776532274"/>
                    </a:ext>
                  </a:extLst>
                </a:gridCol>
                <a:gridCol w="1533525">
                  <a:extLst>
                    <a:ext uri="{9D8B030D-6E8A-4147-A177-3AD203B41FA5}">
                      <a16:colId xmlns:a16="http://schemas.microsoft.com/office/drawing/2014/main" val="2487763907"/>
                    </a:ext>
                  </a:extLst>
                </a:gridCol>
                <a:gridCol w="1533525">
                  <a:extLst>
                    <a:ext uri="{9D8B030D-6E8A-4147-A177-3AD203B41FA5}">
                      <a16:colId xmlns:a16="http://schemas.microsoft.com/office/drawing/2014/main" val="1949651055"/>
                    </a:ext>
                  </a:extLst>
                </a:gridCol>
              </a:tblGrid>
              <a:tr h="370702">
                <a:tc>
                  <a:txBody>
                    <a:bodyPr/>
                    <a:lstStyle/>
                    <a:p>
                      <a:pPr algn="ctr" fontAlgn="auto"/>
                      <a:r>
                        <a:rPr lang="en-US" sz="1800">
                          <a:effectLst/>
                        </a:rPr>
                        <a:t>​</a:t>
                      </a:r>
                      <a:endParaRPr lang="en-US" sz="1800" b="1" i="0">
                        <a:solidFill>
                          <a:srgbClr val="FFFFFF"/>
                        </a:solidFill>
                        <a:effectLst/>
                        <a:latin typeface="Calibri" panose="020F0502020204030204" pitchFamily="34" charset="0"/>
                      </a:endParaRPr>
                    </a:p>
                  </a:txBody>
                  <a:tcPr/>
                </a:tc>
                <a:tc>
                  <a:txBody>
                    <a:bodyPr/>
                    <a:lstStyle/>
                    <a:p>
                      <a:pPr algn="ctr" fontAlgn="base"/>
                      <a:r>
                        <a:rPr lang="en-US" sz="1800">
                          <a:effectLst/>
                        </a:rPr>
                        <a:t>Gap</a:t>
                      </a:r>
                    </a:p>
                  </a:txBody>
                  <a:tcPr/>
                </a:tc>
                <a:tc>
                  <a:txBody>
                    <a:bodyPr/>
                    <a:lstStyle/>
                    <a:p>
                      <a:pPr lvl="0" algn="ctr">
                        <a:buNone/>
                      </a:pPr>
                      <a:r>
                        <a:rPr lang="en-US" sz="1800">
                          <a:effectLst/>
                        </a:rPr>
                        <a:t>d-states</a:t>
                      </a:r>
                    </a:p>
                  </a:txBody>
                  <a:tcPr/>
                </a:tc>
                <a:extLst>
                  <a:ext uri="{0D108BD9-81ED-4DB2-BD59-A6C34878D82A}">
                    <a16:rowId xmlns:a16="http://schemas.microsoft.com/office/drawing/2014/main" val="2853968430"/>
                  </a:ext>
                </a:extLst>
              </a:tr>
              <a:tr h="266699">
                <a:tc>
                  <a:txBody>
                    <a:bodyPr/>
                    <a:lstStyle/>
                    <a:p>
                      <a:pPr lvl="0" algn="ctr">
                        <a:buNone/>
                      </a:pPr>
                      <a:r>
                        <a:rPr lang="en-US" sz="1800">
                          <a:effectLst/>
                        </a:rPr>
                        <a:t>LDA.​​</a:t>
                      </a:r>
                      <a:endParaRPr lang="en-US" b="0" i="0">
                        <a:solidFill>
                          <a:srgbClr val="000000"/>
                        </a:solidFill>
                        <a:effectLst/>
                      </a:endParaRPr>
                    </a:p>
                  </a:txBody>
                  <a:tcPr/>
                </a:tc>
                <a:tc>
                  <a:txBody>
                    <a:bodyPr/>
                    <a:lstStyle/>
                    <a:p>
                      <a:pPr lvl="0" algn="ctr">
                        <a:buNone/>
                      </a:pPr>
                      <a:r>
                        <a:rPr lang="en-US" sz="1800">
                          <a:effectLst/>
                        </a:rPr>
                        <a:t>0.70</a:t>
                      </a:r>
                      <a:endParaRPr lang="it-IT"/>
                    </a:p>
                  </a:txBody>
                  <a:tcPr/>
                </a:tc>
                <a:tc>
                  <a:txBody>
                    <a:bodyPr/>
                    <a:lstStyle/>
                    <a:p>
                      <a:pPr lvl="0" algn="ctr">
                        <a:buNone/>
                      </a:pPr>
                      <a:r>
                        <a:rPr lang="en-US" sz="1800">
                          <a:effectLst/>
                        </a:rPr>
                        <a:t>-5.1</a:t>
                      </a:r>
                      <a:endParaRPr lang="it-IT"/>
                    </a:p>
                  </a:txBody>
                  <a:tcPr/>
                </a:tc>
                <a:extLst>
                  <a:ext uri="{0D108BD9-81ED-4DB2-BD59-A6C34878D82A}">
                    <a16:rowId xmlns:a16="http://schemas.microsoft.com/office/drawing/2014/main" val="208754743"/>
                  </a:ext>
                </a:extLst>
              </a:tr>
              <a:tr h="266699">
                <a:tc>
                  <a:txBody>
                    <a:bodyPr/>
                    <a:lstStyle/>
                    <a:p>
                      <a:pPr lvl="0" algn="ctr">
                        <a:buNone/>
                      </a:pPr>
                      <a:r>
                        <a:rPr lang="en-US" sz="1800">
                          <a:effectLst/>
                        </a:rPr>
                        <a:t>Exp.​​</a:t>
                      </a:r>
                      <a:endParaRPr lang="en-US" b="0" i="0">
                        <a:solidFill>
                          <a:srgbClr val="000000"/>
                        </a:solidFill>
                        <a:effectLst/>
                      </a:endParaRPr>
                    </a:p>
                  </a:txBody>
                  <a:tcPr/>
                </a:tc>
                <a:tc>
                  <a:txBody>
                    <a:bodyPr/>
                    <a:lstStyle/>
                    <a:p>
                      <a:pPr lvl="0" algn="ctr">
                        <a:buNone/>
                      </a:pPr>
                      <a:r>
                        <a:rPr lang="en-US" sz="1800">
                          <a:effectLst/>
                        </a:rPr>
                        <a:t>3.60</a:t>
                      </a:r>
                    </a:p>
                  </a:txBody>
                  <a:tcPr/>
                </a:tc>
                <a:tc>
                  <a:txBody>
                    <a:bodyPr/>
                    <a:lstStyle/>
                    <a:p>
                      <a:pPr lvl="0" algn="ctr">
                        <a:buNone/>
                      </a:pPr>
                      <a:r>
                        <a:rPr lang="en-US" sz="1800">
                          <a:effectLst/>
                        </a:rPr>
                        <a:t>-7.5 /</a:t>
                      </a:r>
                      <a:r>
                        <a:rPr lang="it-IT"/>
                        <a:t> -8.0</a:t>
                      </a:r>
                    </a:p>
                  </a:txBody>
                  <a:tcPr/>
                </a:tc>
                <a:extLst>
                  <a:ext uri="{0D108BD9-81ED-4DB2-BD59-A6C34878D82A}">
                    <a16:rowId xmlns:a16="http://schemas.microsoft.com/office/drawing/2014/main" val="983366141"/>
                  </a:ext>
                </a:extLst>
              </a:tr>
            </a:tbl>
          </a:graphicData>
        </a:graphic>
      </p:graphicFrame>
      <p:pic>
        <p:nvPicPr>
          <p:cNvPr id="10" name="Immagine 11">
            <a:extLst>
              <a:ext uri="{FF2B5EF4-FFF2-40B4-BE49-F238E27FC236}">
                <a16:creationId xmlns:a16="http://schemas.microsoft.com/office/drawing/2014/main" id="{C38EF1A1-16A7-C622-4863-600930BDAE5D}"/>
              </a:ext>
            </a:extLst>
          </p:cNvPr>
          <p:cNvPicPr>
            <a:picLocks noChangeAspect="1"/>
          </p:cNvPicPr>
          <p:nvPr/>
        </p:nvPicPr>
        <p:blipFill>
          <a:blip r:embed="rId3"/>
          <a:stretch>
            <a:fillRect/>
          </a:stretch>
        </p:blipFill>
        <p:spPr>
          <a:xfrm>
            <a:off x="6963508" y="3063072"/>
            <a:ext cx="5005753" cy="3228870"/>
          </a:xfrm>
          <a:prstGeom prst="rect">
            <a:avLst/>
          </a:prstGeom>
        </p:spPr>
      </p:pic>
    </p:spTree>
    <p:extLst>
      <p:ext uri="{BB962C8B-B14F-4D97-AF65-F5344CB8AC3E}">
        <p14:creationId xmlns:p14="http://schemas.microsoft.com/office/powerpoint/2010/main" val="2597540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7" descr="Immagine che contiene testo&#10;&#10;Descrizione generata automaticamente">
            <a:extLst>
              <a:ext uri="{FF2B5EF4-FFF2-40B4-BE49-F238E27FC236}">
                <a16:creationId xmlns:a16="http://schemas.microsoft.com/office/drawing/2014/main" id="{DD22A6DB-0B01-ED3B-CF9F-8D412E36E1A1}"/>
              </a:ext>
            </a:extLst>
          </p:cNvPr>
          <p:cNvPicPr>
            <a:picLocks noChangeAspect="1"/>
          </p:cNvPicPr>
          <p:nvPr/>
        </p:nvPicPr>
        <p:blipFill>
          <a:blip r:embed="rId2"/>
          <a:stretch>
            <a:fillRect/>
          </a:stretch>
        </p:blipFill>
        <p:spPr>
          <a:xfrm>
            <a:off x="388277" y="988480"/>
            <a:ext cx="3860293" cy="5381406"/>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44</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1. DFT initialization</a:t>
            </a:r>
            <a:endParaRPr lang="en-US" sz="3600"/>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flipV="1">
            <a:off x="2164824" y="1890507"/>
            <a:ext cx="3645786" cy="44873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9AFB16FA-B7C5-1A9C-24BE-45853E9232CA}"/>
              </a:ext>
            </a:extLst>
          </p:cNvPr>
          <p:cNvSpPr txBox="1"/>
          <p:nvPr/>
        </p:nvSpPr>
        <p:spPr>
          <a:xfrm>
            <a:off x="5792357" y="1585981"/>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Always  set </a:t>
            </a:r>
            <a:r>
              <a:rPr lang="en-US" sz="1600" b="1" err="1">
                <a:latin typeface="Courier New"/>
                <a:cs typeface="Courier New"/>
              </a:rPr>
              <a:t>nspin</a:t>
            </a:r>
            <a:r>
              <a:rPr lang="en-US" sz="1600" b="1">
                <a:latin typeface="Courier New"/>
                <a:cs typeface="Courier New"/>
              </a:rPr>
              <a:t> = 2</a:t>
            </a:r>
            <a:r>
              <a:rPr lang="en-US" sz="1600" b="1"/>
              <a:t> for a meaningful KCW calculation</a:t>
            </a:r>
            <a:r>
              <a:rPr lang="en-US" sz="1600"/>
              <a:t>​</a:t>
            </a:r>
            <a:endParaRPr lang="it-IT"/>
          </a:p>
        </p:txBody>
      </p:sp>
      <p:sp>
        <p:nvSpPr>
          <p:cNvPr id="15" name="TextBox 11">
            <a:extLst>
              <a:ext uri="{FF2B5EF4-FFF2-40B4-BE49-F238E27FC236}">
                <a16:creationId xmlns:a16="http://schemas.microsoft.com/office/drawing/2014/main" id="{EFB176C8-96CF-3645-B845-50547CA9C9C8}"/>
              </a:ext>
            </a:extLst>
          </p:cNvPr>
          <p:cNvSpPr txBox="1"/>
          <p:nvPr/>
        </p:nvSpPr>
        <p:spPr>
          <a:xfrm>
            <a:off x="5725849" y="736879"/>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Day3/exercise5/1_init</a:t>
            </a:r>
          </a:p>
          <a:p>
            <a:r>
              <a:rPr lang="en-US" b="1">
                <a:latin typeface="Courier New"/>
                <a:cs typeface="Simplified Arabic Fixed"/>
              </a:rPr>
              <a:t>executable</a:t>
            </a:r>
            <a:r>
              <a:rPr lang="en-US">
                <a:latin typeface="Courier New"/>
                <a:cs typeface="Simplified Arabic Fixed"/>
              </a:rPr>
              <a:t> = </a:t>
            </a:r>
            <a:r>
              <a:rPr lang="en-US" err="1">
                <a:latin typeface="Courier New"/>
                <a:cs typeface="Simplified Arabic Fixed"/>
              </a:rPr>
              <a:t>pw.x</a:t>
            </a:r>
            <a:endParaRPr lang="en-US">
              <a:latin typeface="Courier New"/>
              <a:cs typeface="Simplified Arabic Fixed"/>
            </a:endParaRPr>
          </a:p>
        </p:txBody>
      </p:sp>
      <p:pic>
        <p:nvPicPr>
          <p:cNvPr id="6" name="Immagine 7" descr="Immagine che contiene testo&#10;&#10;Descrizione generata automaticamente">
            <a:extLst>
              <a:ext uri="{FF2B5EF4-FFF2-40B4-BE49-F238E27FC236}">
                <a16:creationId xmlns:a16="http://schemas.microsoft.com/office/drawing/2014/main" id="{7E9F4B01-62F4-4465-A433-598A1E924751}"/>
              </a:ext>
            </a:extLst>
          </p:cNvPr>
          <p:cNvPicPr>
            <a:picLocks noChangeAspect="1"/>
          </p:cNvPicPr>
          <p:nvPr/>
        </p:nvPicPr>
        <p:blipFill>
          <a:blip r:embed="rId3"/>
          <a:stretch>
            <a:fillRect/>
          </a:stretch>
        </p:blipFill>
        <p:spPr>
          <a:xfrm>
            <a:off x="5267445" y="2896992"/>
            <a:ext cx="2633611" cy="3370608"/>
          </a:xfrm>
          <a:prstGeom prst="rect">
            <a:avLst/>
          </a:prstGeom>
        </p:spPr>
      </p:pic>
      <p:sp>
        <p:nvSpPr>
          <p:cNvPr id="8" name="CasellaDiTesto 7">
            <a:extLst>
              <a:ext uri="{FF2B5EF4-FFF2-40B4-BE49-F238E27FC236}">
                <a16:creationId xmlns:a16="http://schemas.microsoft.com/office/drawing/2014/main" id="{4783FCC0-B158-EF4B-A574-92552E9D01AA}"/>
              </a:ext>
            </a:extLst>
          </p:cNvPr>
          <p:cNvSpPr txBox="1"/>
          <p:nvPr/>
        </p:nvSpPr>
        <p:spPr>
          <a:xfrm>
            <a:off x="5421654" y="2553927"/>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NSCF calculation</a:t>
            </a:r>
            <a:endParaRPr lang="en-US" sz="1600"/>
          </a:p>
        </p:txBody>
      </p:sp>
      <p:sp>
        <p:nvSpPr>
          <p:cNvPr id="13" name="CasellaDiTesto 12">
            <a:extLst>
              <a:ext uri="{FF2B5EF4-FFF2-40B4-BE49-F238E27FC236}">
                <a16:creationId xmlns:a16="http://schemas.microsoft.com/office/drawing/2014/main" id="{827D938E-5806-A32D-C429-7E11D9845700}"/>
              </a:ext>
            </a:extLst>
          </p:cNvPr>
          <p:cNvSpPr txBox="1"/>
          <p:nvPr/>
        </p:nvSpPr>
        <p:spPr>
          <a:xfrm>
            <a:off x="478951" y="700413"/>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SCF calculation</a:t>
            </a:r>
            <a:endParaRPr lang="en-US" sz="1600"/>
          </a:p>
        </p:txBody>
      </p:sp>
      <p:cxnSp>
        <p:nvCxnSpPr>
          <p:cNvPr id="10" name="Straight Arrow Connector 5">
            <a:extLst>
              <a:ext uri="{FF2B5EF4-FFF2-40B4-BE49-F238E27FC236}">
                <a16:creationId xmlns:a16="http://schemas.microsoft.com/office/drawing/2014/main" id="{F72D9085-2754-E800-D986-6422F448D5D1}"/>
              </a:ext>
            </a:extLst>
          </p:cNvPr>
          <p:cNvCxnSpPr>
            <a:cxnSpLocks/>
          </p:cNvCxnSpPr>
          <p:nvPr/>
        </p:nvCxnSpPr>
        <p:spPr>
          <a:xfrm>
            <a:off x="7571538" y="3094112"/>
            <a:ext cx="1861187" cy="51572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37598AA2-06FB-0C1A-3C17-7DBB7E26115F}"/>
              </a:ext>
            </a:extLst>
          </p:cNvPr>
          <p:cNvSpPr txBox="1"/>
          <p:nvPr/>
        </p:nvSpPr>
        <p:spPr>
          <a:xfrm>
            <a:off x="9499382" y="3212953"/>
            <a:ext cx="27577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NSCF on a regular 4x4x4</a:t>
            </a:r>
          </a:p>
          <a:p>
            <a:r>
              <a:rPr lang="en-US" sz="1600"/>
              <a:t>k-point grid (disabling</a:t>
            </a:r>
            <a:r>
              <a:rPr lang="en-US" sz="1600">
                <a:ea typeface="+mn-lt"/>
                <a:cs typeface="+mn-lt"/>
              </a:rPr>
              <a:t> all the symmetries)</a:t>
            </a:r>
            <a:endParaRPr lang="en-US" sz="1600"/>
          </a:p>
        </p:txBody>
      </p:sp>
      <p:cxnSp>
        <p:nvCxnSpPr>
          <p:cNvPr id="12" name="Straight Arrow Connector 5">
            <a:extLst>
              <a:ext uri="{FF2B5EF4-FFF2-40B4-BE49-F238E27FC236}">
                <a16:creationId xmlns:a16="http://schemas.microsoft.com/office/drawing/2014/main" id="{75285AEE-ECDF-4A7C-490B-F37D55A641DE}"/>
              </a:ext>
            </a:extLst>
          </p:cNvPr>
          <p:cNvCxnSpPr>
            <a:cxnSpLocks/>
          </p:cNvCxnSpPr>
          <p:nvPr/>
        </p:nvCxnSpPr>
        <p:spPr>
          <a:xfrm flipV="1">
            <a:off x="6333961" y="3795190"/>
            <a:ext cx="3132505" cy="148290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83009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45</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a:t>
            </a:r>
            <a:r>
              <a:rPr lang="en-US" sz="3600" err="1">
                <a:latin typeface="Century Gothic"/>
              </a:rPr>
              <a:t>Wannierization</a:t>
            </a:r>
            <a:endParaRPr lang="it-IT" err="1"/>
          </a:p>
        </p:txBody>
      </p:sp>
      <p:sp>
        <p:nvSpPr>
          <p:cNvPr id="15" name="TextBox 11">
            <a:extLst>
              <a:ext uri="{FF2B5EF4-FFF2-40B4-BE49-F238E27FC236}">
                <a16:creationId xmlns:a16="http://schemas.microsoft.com/office/drawing/2014/main" id="{EFB176C8-96CF-3645-B845-50547CA9C9C8}"/>
              </a:ext>
            </a:extLst>
          </p:cNvPr>
          <p:cNvSpPr txBox="1"/>
          <p:nvPr/>
        </p:nvSpPr>
        <p:spPr>
          <a:xfrm>
            <a:off x="5159498" y="736879"/>
            <a:ext cx="5698996"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Day3/exercise5/1_init/occ</a:t>
            </a:r>
          </a:p>
          <a:p>
            <a:r>
              <a:rPr lang="en-US" b="1">
                <a:latin typeface="Courier New"/>
                <a:cs typeface="Simplified Arabic Fixed"/>
              </a:rPr>
              <a:t>executable</a:t>
            </a:r>
            <a:r>
              <a:rPr lang="en-US">
                <a:latin typeface="Courier New"/>
                <a:cs typeface="Simplified Arabic Fixed"/>
              </a:rPr>
              <a:t> = wannier90.x, pw2wannier90.x</a:t>
            </a:r>
          </a:p>
        </p:txBody>
      </p:sp>
      <p:pic>
        <p:nvPicPr>
          <p:cNvPr id="17" name="Immagine 5">
            <a:extLst>
              <a:ext uri="{FF2B5EF4-FFF2-40B4-BE49-F238E27FC236}">
                <a16:creationId xmlns:a16="http://schemas.microsoft.com/office/drawing/2014/main" id="{011C5892-6391-7D67-D974-84D738774AD6}"/>
              </a:ext>
            </a:extLst>
          </p:cNvPr>
          <p:cNvPicPr>
            <a:picLocks noChangeAspect="1"/>
          </p:cNvPicPr>
          <p:nvPr/>
        </p:nvPicPr>
        <p:blipFill>
          <a:blip r:embed="rId2"/>
          <a:stretch>
            <a:fillRect/>
          </a:stretch>
        </p:blipFill>
        <p:spPr>
          <a:xfrm>
            <a:off x="66050" y="1593287"/>
            <a:ext cx="5619382" cy="4214536"/>
          </a:xfrm>
          <a:prstGeom prst="rect">
            <a:avLst/>
          </a:prstGeom>
        </p:spPr>
      </p:pic>
      <p:sp>
        <p:nvSpPr>
          <p:cNvPr id="18" name="Rettangolo 17">
            <a:extLst>
              <a:ext uri="{FF2B5EF4-FFF2-40B4-BE49-F238E27FC236}">
                <a16:creationId xmlns:a16="http://schemas.microsoft.com/office/drawing/2014/main" id="{4F890797-5FDC-328A-DEF0-9E8EF7A7A373}"/>
              </a:ext>
            </a:extLst>
          </p:cNvPr>
          <p:cNvSpPr/>
          <p:nvPr/>
        </p:nvSpPr>
        <p:spPr>
          <a:xfrm>
            <a:off x="656333" y="3699896"/>
            <a:ext cx="4808838" cy="222247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9" name="Immagine 19" descr="Immagine che contiene testo&#10;&#10;Descrizione generata automaticamente">
            <a:extLst>
              <a:ext uri="{FF2B5EF4-FFF2-40B4-BE49-F238E27FC236}">
                <a16:creationId xmlns:a16="http://schemas.microsoft.com/office/drawing/2014/main" id="{FE0BF22F-DC7D-6984-17CC-9364128ED6FA}"/>
              </a:ext>
            </a:extLst>
          </p:cNvPr>
          <p:cNvPicPr>
            <a:picLocks noChangeAspect="1"/>
          </p:cNvPicPr>
          <p:nvPr/>
        </p:nvPicPr>
        <p:blipFill>
          <a:blip r:embed="rId3"/>
          <a:stretch>
            <a:fillRect/>
          </a:stretch>
        </p:blipFill>
        <p:spPr>
          <a:xfrm>
            <a:off x="6566937" y="1660182"/>
            <a:ext cx="3387109" cy="3796811"/>
          </a:xfrm>
          <a:prstGeom prst="rect">
            <a:avLst/>
          </a:prstGeom>
        </p:spPr>
      </p:pic>
      <p:sp>
        <p:nvSpPr>
          <p:cNvPr id="27" name="CasellaDiTesto 26">
            <a:extLst>
              <a:ext uri="{FF2B5EF4-FFF2-40B4-BE49-F238E27FC236}">
                <a16:creationId xmlns:a16="http://schemas.microsoft.com/office/drawing/2014/main" id="{B9DED514-024E-91EB-7CC0-6652CA594528}"/>
              </a:ext>
            </a:extLst>
          </p:cNvPr>
          <p:cNvSpPr txBox="1"/>
          <p:nvPr/>
        </p:nvSpPr>
        <p:spPr>
          <a:xfrm>
            <a:off x="551032" y="1318251"/>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Occupied Manifold</a:t>
            </a:r>
            <a:endParaRPr lang="en-US" sz="1600"/>
          </a:p>
        </p:txBody>
      </p:sp>
      <p:sp>
        <p:nvSpPr>
          <p:cNvPr id="30" name="CasellaDiTesto 29">
            <a:extLst>
              <a:ext uri="{FF2B5EF4-FFF2-40B4-BE49-F238E27FC236}">
                <a16:creationId xmlns:a16="http://schemas.microsoft.com/office/drawing/2014/main" id="{61B71430-FCAA-B105-5531-215CC9D1B470}"/>
              </a:ext>
            </a:extLst>
          </p:cNvPr>
          <p:cNvSpPr txBox="1"/>
          <p:nvPr/>
        </p:nvSpPr>
        <p:spPr>
          <a:xfrm>
            <a:off x="5955686" y="5519073"/>
            <a:ext cx="6021973" cy="78418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No minimization to avoid orbital mixing</a:t>
            </a:r>
            <a:endParaRPr lang="it-IT"/>
          </a:p>
          <a:p>
            <a:pPr>
              <a:lnSpc>
                <a:spcPct val="150000"/>
              </a:lnSpc>
            </a:pPr>
            <a:r>
              <a:rPr lang="en-US" sz="1600"/>
              <a:t>Exclude all the empty states</a:t>
            </a:r>
            <a:endParaRPr lang="en-US"/>
          </a:p>
        </p:txBody>
      </p:sp>
    </p:spTree>
    <p:extLst>
      <p:ext uri="{BB962C8B-B14F-4D97-AF65-F5344CB8AC3E}">
        <p14:creationId xmlns:p14="http://schemas.microsoft.com/office/powerpoint/2010/main" val="13817284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46</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7" name="Title 1">
            <a:extLst>
              <a:ext uri="{FF2B5EF4-FFF2-40B4-BE49-F238E27FC236}">
                <a16:creationId xmlns:a16="http://schemas.microsoft.com/office/drawing/2014/main" id="{06210665-18ED-ABF1-B392-0CEDFCAE3955}"/>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a:t>
            </a:r>
            <a:r>
              <a:rPr lang="en-US" sz="3600" err="1">
                <a:latin typeface="Century Gothic"/>
              </a:rPr>
              <a:t>Wannierization</a:t>
            </a:r>
            <a:endParaRPr lang="it-IT" err="1"/>
          </a:p>
        </p:txBody>
      </p:sp>
      <p:sp>
        <p:nvSpPr>
          <p:cNvPr id="15" name="TextBox 11">
            <a:extLst>
              <a:ext uri="{FF2B5EF4-FFF2-40B4-BE49-F238E27FC236}">
                <a16:creationId xmlns:a16="http://schemas.microsoft.com/office/drawing/2014/main" id="{EFB176C8-96CF-3645-B845-50547CA9C9C8}"/>
              </a:ext>
            </a:extLst>
          </p:cNvPr>
          <p:cNvSpPr txBox="1"/>
          <p:nvPr/>
        </p:nvSpPr>
        <p:spPr>
          <a:xfrm>
            <a:off x="5159498" y="736879"/>
            <a:ext cx="5698996"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Day3/exercise4/1_init/occ</a:t>
            </a:r>
          </a:p>
          <a:p>
            <a:r>
              <a:rPr lang="en-US" b="1">
                <a:latin typeface="Courier New"/>
                <a:cs typeface="Simplified Arabic Fixed"/>
              </a:rPr>
              <a:t>executable</a:t>
            </a:r>
            <a:r>
              <a:rPr lang="en-US">
                <a:latin typeface="Courier New"/>
                <a:cs typeface="Simplified Arabic Fixed"/>
              </a:rPr>
              <a:t> = wannier90.x, pw2wannier90.x</a:t>
            </a:r>
          </a:p>
        </p:txBody>
      </p:sp>
      <p:pic>
        <p:nvPicPr>
          <p:cNvPr id="17" name="Immagine 5">
            <a:extLst>
              <a:ext uri="{FF2B5EF4-FFF2-40B4-BE49-F238E27FC236}">
                <a16:creationId xmlns:a16="http://schemas.microsoft.com/office/drawing/2014/main" id="{011C5892-6391-7D67-D974-84D738774AD6}"/>
              </a:ext>
            </a:extLst>
          </p:cNvPr>
          <p:cNvPicPr>
            <a:picLocks noChangeAspect="1"/>
          </p:cNvPicPr>
          <p:nvPr/>
        </p:nvPicPr>
        <p:blipFill>
          <a:blip r:embed="rId2"/>
          <a:stretch>
            <a:fillRect/>
          </a:stretch>
        </p:blipFill>
        <p:spPr>
          <a:xfrm>
            <a:off x="66050" y="1593287"/>
            <a:ext cx="5619382" cy="4214536"/>
          </a:xfrm>
          <a:prstGeom prst="rect">
            <a:avLst/>
          </a:prstGeom>
        </p:spPr>
      </p:pic>
      <p:pic>
        <p:nvPicPr>
          <p:cNvPr id="19" name="Immagine 19" descr="Immagine che contiene testo&#10;&#10;Descrizione generata automaticamente">
            <a:extLst>
              <a:ext uri="{FF2B5EF4-FFF2-40B4-BE49-F238E27FC236}">
                <a16:creationId xmlns:a16="http://schemas.microsoft.com/office/drawing/2014/main" id="{FE0BF22F-DC7D-6984-17CC-9364128ED6FA}"/>
              </a:ext>
            </a:extLst>
          </p:cNvPr>
          <p:cNvPicPr>
            <a:picLocks noChangeAspect="1"/>
          </p:cNvPicPr>
          <p:nvPr/>
        </p:nvPicPr>
        <p:blipFill>
          <a:blip r:embed="rId3"/>
          <a:stretch>
            <a:fillRect/>
          </a:stretch>
        </p:blipFill>
        <p:spPr>
          <a:xfrm>
            <a:off x="5874271" y="1651473"/>
            <a:ext cx="3717364" cy="2428686"/>
          </a:xfrm>
          <a:prstGeom prst="rect">
            <a:avLst/>
          </a:prstGeom>
        </p:spPr>
      </p:pic>
      <p:sp>
        <p:nvSpPr>
          <p:cNvPr id="27" name="CasellaDiTesto 26">
            <a:extLst>
              <a:ext uri="{FF2B5EF4-FFF2-40B4-BE49-F238E27FC236}">
                <a16:creationId xmlns:a16="http://schemas.microsoft.com/office/drawing/2014/main" id="{B9DED514-024E-91EB-7CC0-6652CA594528}"/>
              </a:ext>
            </a:extLst>
          </p:cNvPr>
          <p:cNvSpPr txBox="1"/>
          <p:nvPr/>
        </p:nvSpPr>
        <p:spPr>
          <a:xfrm>
            <a:off x="551032" y="1247396"/>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t>Empty Manifold</a:t>
            </a:r>
            <a:endParaRPr lang="en-US" sz="1600"/>
          </a:p>
        </p:txBody>
      </p:sp>
      <p:sp>
        <p:nvSpPr>
          <p:cNvPr id="30" name="CasellaDiTesto 29">
            <a:extLst>
              <a:ext uri="{FF2B5EF4-FFF2-40B4-BE49-F238E27FC236}">
                <a16:creationId xmlns:a16="http://schemas.microsoft.com/office/drawing/2014/main" id="{61B71430-FCAA-B105-5531-215CC9D1B470}"/>
              </a:ext>
            </a:extLst>
          </p:cNvPr>
          <p:cNvSpPr txBox="1"/>
          <p:nvPr/>
        </p:nvSpPr>
        <p:spPr>
          <a:xfrm>
            <a:off x="5874733" y="4087748"/>
            <a:ext cx="6021973"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50000"/>
              </a:lnSpc>
            </a:pPr>
            <a:r>
              <a:rPr lang="en-US" sz="1600"/>
              <a:t>2 Projected WFs out of 26 bands (disentanglement needed!)</a:t>
            </a:r>
            <a:endParaRPr lang="it-IT"/>
          </a:p>
          <a:p>
            <a:pPr>
              <a:lnSpc>
                <a:spcPct val="150000"/>
              </a:lnSpc>
            </a:pPr>
            <a:r>
              <a:rPr lang="en-US" sz="1600"/>
              <a:t>Exclude all the occupied states</a:t>
            </a:r>
          </a:p>
          <a:p>
            <a:pPr>
              <a:lnSpc>
                <a:spcPct val="150000"/>
              </a:lnSpc>
            </a:pPr>
            <a:r>
              <a:rPr lang="en-US" sz="1600"/>
              <a:t>Use 2 s atomic orbital centered on the Zn atoms as</a:t>
            </a:r>
          </a:p>
          <a:p>
            <a:r>
              <a:rPr lang="en-US" sz="1600"/>
              <a:t>initial guess </a:t>
            </a:r>
            <a:endParaRPr lang="en-US"/>
          </a:p>
        </p:txBody>
      </p:sp>
      <p:sp>
        <p:nvSpPr>
          <p:cNvPr id="5" name="Rettangolo 4">
            <a:extLst>
              <a:ext uri="{FF2B5EF4-FFF2-40B4-BE49-F238E27FC236}">
                <a16:creationId xmlns:a16="http://schemas.microsoft.com/office/drawing/2014/main" id="{64413992-A8F6-6041-0A50-F66DC18A6177}"/>
              </a:ext>
            </a:extLst>
          </p:cNvPr>
          <p:cNvSpPr/>
          <p:nvPr/>
        </p:nvSpPr>
        <p:spPr>
          <a:xfrm>
            <a:off x="644610" y="2154666"/>
            <a:ext cx="4808838" cy="72318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Rettangolo 17">
            <a:extLst>
              <a:ext uri="{FF2B5EF4-FFF2-40B4-BE49-F238E27FC236}">
                <a16:creationId xmlns:a16="http://schemas.microsoft.com/office/drawing/2014/main" id="{4F890797-5FDC-328A-DEF0-9E8EF7A7A373}"/>
              </a:ext>
            </a:extLst>
          </p:cNvPr>
          <p:cNvSpPr/>
          <p:nvPr/>
        </p:nvSpPr>
        <p:spPr>
          <a:xfrm>
            <a:off x="644610" y="2866131"/>
            <a:ext cx="4808838" cy="69134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1112665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151824" y="1340880"/>
            <a:ext cx="3889815" cy="4798514"/>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47</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4" name="Straight Arrow Connector 5">
            <a:extLst>
              <a:ext uri="{FF2B5EF4-FFF2-40B4-BE49-F238E27FC236}">
                <a16:creationId xmlns:a16="http://schemas.microsoft.com/office/drawing/2014/main" id="{CB6A0D38-F042-F427-BAC8-1DA133747CE7}"/>
              </a:ext>
            </a:extLst>
          </p:cNvPr>
          <p:cNvCxnSpPr>
            <a:cxnSpLocks/>
          </p:cNvCxnSpPr>
          <p:nvPr/>
        </p:nvCxnSpPr>
        <p:spPr>
          <a:xfrm>
            <a:off x="3674193" y="2450158"/>
            <a:ext cx="2756662" cy="20768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CasellaDiTesto 8">
            <a:extLst>
              <a:ext uri="{FF2B5EF4-FFF2-40B4-BE49-F238E27FC236}">
                <a16:creationId xmlns:a16="http://schemas.microsoft.com/office/drawing/2014/main" id="{9AFB16FA-B7C5-1A9C-24BE-45853E9232CA}"/>
              </a:ext>
            </a:extLst>
          </p:cNvPr>
          <p:cNvSpPr txBox="1"/>
          <p:nvPr/>
        </p:nvSpPr>
        <p:spPr>
          <a:xfrm>
            <a:off x="6551113" y="2384988"/>
            <a:ext cx="5342351"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we are going to use something different from KS orbitals as the minimizing ones.</a:t>
            </a:r>
          </a:p>
          <a:p>
            <a:r>
              <a:rPr lang="en-US" sz="1600" b="1"/>
              <a:t>This will be MLWF: reasonable choice for extended systems</a:t>
            </a:r>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15" name="CasellaDiTesto 14">
            <a:extLst>
              <a:ext uri="{FF2B5EF4-FFF2-40B4-BE49-F238E27FC236}">
                <a16:creationId xmlns:a16="http://schemas.microsoft.com/office/drawing/2014/main" id="{30CFB35D-E345-B837-93FA-BE62CAFB6DF6}"/>
              </a:ext>
            </a:extLst>
          </p:cNvPr>
          <p:cNvSpPr txBox="1"/>
          <p:nvPr/>
        </p:nvSpPr>
        <p:spPr>
          <a:xfrm>
            <a:off x="6551112" y="1634647"/>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where to find output files from the DFT initialization</a:t>
            </a:r>
            <a:endParaRPr lang="it-IT"/>
          </a:p>
        </p:txBody>
      </p:sp>
      <p:cxnSp>
        <p:nvCxnSpPr>
          <p:cNvPr id="16" name="Straight Arrow Connector 5">
            <a:extLst>
              <a:ext uri="{FF2B5EF4-FFF2-40B4-BE49-F238E27FC236}">
                <a16:creationId xmlns:a16="http://schemas.microsoft.com/office/drawing/2014/main" id="{9F30EE23-C2CE-0B4C-F277-57F4749BB892}"/>
              </a:ext>
            </a:extLst>
          </p:cNvPr>
          <p:cNvCxnSpPr>
            <a:cxnSpLocks/>
          </p:cNvCxnSpPr>
          <p:nvPr/>
        </p:nvCxnSpPr>
        <p:spPr>
          <a:xfrm>
            <a:off x="4147051" y="1801589"/>
            <a:ext cx="2337539" cy="12457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8">
            <a:extLst>
              <a:ext uri="{FF2B5EF4-FFF2-40B4-BE49-F238E27FC236}">
                <a16:creationId xmlns:a16="http://schemas.microsoft.com/office/drawing/2014/main" id="{ECEA9809-8FC6-6514-44DF-9DE866C4B284}"/>
              </a:ext>
            </a:extLst>
          </p:cNvPr>
          <p:cNvSpPr txBox="1"/>
          <p:nvPr/>
        </p:nvSpPr>
        <p:spPr>
          <a:xfrm>
            <a:off x="6485581" y="3605827"/>
            <a:ext cx="5088650" cy="584775"/>
          </a:xfrm>
          <a:prstGeom prst="rect">
            <a:avLst/>
          </a:prstGeom>
          <a:noFill/>
        </p:spPr>
        <p:txBody>
          <a:bodyPr wrap="square" lIns="91440" tIns="45720" rIns="91440" bIns="45720" rtlCol="0" anchor="t">
            <a:spAutoFit/>
          </a:bodyPr>
          <a:lstStyle/>
          <a:p>
            <a:r>
              <a:rPr lang="en-US" sz="1600"/>
              <a:t>Use the Gygi-</a:t>
            </a:r>
            <a:r>
              <a:rPr lang="en-US" sz="1600" err="1"/>
              <a:t>Baldereschi</a:t>
            </a:r>
            <a:r>
              <a:rPr lang="en-US" sz="1600"/>
              <a:t> scheme to deal with the long-range coulomb interactions</a:t>
            </a:r>
          </a:p>
        </p:txBody>
      </p:sp>
      <p:cxnSp>
        <p:nvCxnSpPr>
          <p:cNvPr id="22" name="Straight Arrow Connector 5">
            <a:extLst>
              <a:ext uri="{FF2B5EF4-FFF2-40B4-BE49-F238E27FC236}">
                <a16:creationId xmlns:a16="http://schemas.microsoft.com/office/drawing/2014/main" id="{78653869-1A92-784B-1D88-BABD841A9E66}"/>
              </a:ext>
            </a:extLst>
          </p:cNvPr>
          <p:cNvCxnSpPr>
            <a:cxnSpLocks/>
          </p:cNvCxnSpPr>
          <p:nvPr/>
        </p:nvCxnSpPr>
        <p:spPr>
          <a:xfrm>
            <a:off x="3623558" y="3764704"/>
            <a:ext cx="2810393" cy="15153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
            <a:extLst>
              <a:ext uri="{FF2B5EF4-FFF2-40B4-BE49-F238E27FC236}">
                <a16:creationId xmlns:a16="http://schemas.microsoft.com/office/drawing/2014/main" id="{27DB299D-B880-0FD9-52D3-59324946BE23}"/>
              </a:ext>
            </a:extLst>
          </p:cNvPr>
          <p:cNvCxnSpPr>
            <a:cxnSpLocks/>
          </p:cNvCxnSpPr>
          <p:nvPr/>
        </p:nvCxnSpPr>
        <p:spPr>
          <a:xfrm flipV="1">
            <a:off x="3850545" y="2992776"/>
            <a:ext cx="2493139" cy="4770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Parentesi graffa chiusa 26">
            <a:extLst>
              <a:ext uri="{FF2B5EF4-FFF2-40B4-BE49-F238E27FC236}">
                <a16:creationId xmlns:a16="http://schemas.microsoft.com/office/drawing/2014/main" id="{4BBB7E38-532E-9D5C-F5C3-7D9244953552}"/>
              </a:ext>
            </a:extLst>
          </p:cNvPr>
          <p:cNvSpPr/>
          <p:nvPr/>
        </p:nvSpPr>
        <p:spPr>
          <a:xfrm>
            <a:off x="3798291" y="1488706"/>
            <a:ext cx="229643" cy="542795"/>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8" name="TextBox 11">
            <a:extLst>
              <a:ext uri="{FF2B5EF4-FFF2-40B4-BE49-F238E27FC236}">
                <a16:creationId xmlns:a16="http://schemas.microsoft.com/office/drawing/2014/main" id="{0FBCF39B-FD23-0909-88BB-C424F11F2D20}"/>
              </a:ext>
            </a:extLst>
          </p:cNvPr>
          <p:cNvSpPr txBox="1"/>
          <p:nvPr/>
        </p:nvSpPr>
        <p:spPr>
          <a:xfrm>
            <a:off x="6549633" y="984014"/>
            <a:ext cx="4458272"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Day3/exercise5/1_init</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24" name="Title 1">
            <a:extLst>
              <a:ext uri="{FF2B5EF4-FFF2-40B4-BE49-F238E27FC236}">
                <a16:creationId xmlns:a16="http://schemas.microsoft.com/office/drawing/2014/main" id="{D983A619-5B22-7933-65FC-6EEBA60FE64C}"/>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2. Interface to KCW</a:t>
            </a:r>
            <a:endParaRPr lang="it-IT"/>
          </a:p>
        </p:txBody>
      </p:sp>
      <p:sp>
        <p:nvSpPr>
          <p:cNvPr id="5" name="CasellaDiTesto 4">
            <a:extLst>
              <a:ext uri="{FF2B5EF4-FFF2-40B4-BE49-F238E27FC236}">
                <a16:creationId xmlns:a16="http://schemas.microsoft.com/office/drawing/2014/main" id="{CF4286E1-F212-6398-6F45-5C61C3E464F6}"/>
              </a:ext>
            </a:extLst>
          </p:cNvPr>
          <p:cNvSpPr txBox="1"/>
          <p:nvPr/>
        </p:nvSpPr>
        <p:spPr>
          <a:xfrm>
            <a:off x="6489328" y="4414918"/>
            <a:ext cx="5342351"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Specify where to find output files from W90 (essentially the unitary matrices)</a:t>
            </a:r>
            <a:endParaRPr lang="it-IT"/>
          </a:p>
        </p:txBody>
      </p:sp>
      <p:cxnSp>
        <p:nvCxnSpPr>
          <p:cNvPr id="7" name="Straight Arrow Connector 5">
            <a:extLst>
              <a:ext uri="{FF2B5EF4-FFF2-40B4-BE49-F238E27FC236}">
                <a16:creationId xmlns:a16="http://schemas.microsoft.com/office/drawing/2014/main" id="{BB3DAB0F-081B-98CB-AED2-40341353756B}"/>
              </a:ext>
            </a:extLst>
          </p:cNvPr>
          <p:cNvCxnSpPr>
            <a:cxnSpLocks/>
          </p:cNvCxnSpPr>
          <p:nvPr/>
        </p:nvCxnSpPr>
        <p:spPr>
          <a:xfrm>
            <a:off x="3624117" y="4473858"/>
            <a:ext cx="2731244" cy="1794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CasellaDiTesto 7">
            <a:extLst>
              <a:ext uri="{FF2B5EF4-FFF2-40B4-BE49-F238E27FC236}">
                <a16:creationId xmlns:a16="http://schemas.microsoft.com/office/drawing/2014/main" id="{B444A9C5-B7AA-50BB-B60A-D576D38D50E9}"/>
              </a:ext>
            </a:extLst>
          </p:cNvPr>
          <p:cNvSpPr txBox="1"/>
          <p:nvPr/>
        </p:nvSpPr>
        <p:spPr>
          <a:xfrm>
            <a:off x="6489328" y="5048268"/>
            <a:ext cx="534235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Number of occ and empty MLWFs</a:t>
            </a:r>
          </a:p>
        </p:txBody>
      </p:sp>
      <p:cxnSp>
        <p:nvCxnSpPr>
          <p:cNvPr id="10" name="Straight Arrow Connector 5">
            <a:extLst>
              <a:ext uri="{FF2B5EF4-FFF2-40B4-BE49-F238E27FC236}">
                <a16:creationId xmlns:a16="http://schemas.microsoft.com/office/drawing/2014/main" id="{E47A1350-82EC-A2E6-D804-7591A75DF8DA}"/>
              </a:ext>
            </a:extLst>
          </p:cNvPr>
          <p:cNvCxnSpPr>
            <a:cxnSpLocks/>
          </p:cNvCxnSpPr>
          <p:nvPr/>
        </p:nvCxnSpPr>
        <p:spPr>
          <a:xfrm>
            <a:off x="3194169" y="5108274"/>
            <a:ext cx="3238533" cy="1226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78177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688426" y="853326"/>
            <a:ext cx="3026575" cy="5477068"/>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48</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flipV="1">
            <a:off x="3182248" y="2114051"/>
            <a:ext cx="3365117" cy="32029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8">
            <a:extLst>
              <a:ext uri="{FF2B5EF4-FFF2-40B4-BE49-F238E27FC236}">
                <a16:creationId xmlns:a16="http://schemas.microsoft.com/office/drawing/2014/main" id="{86439D39-58A7-5686-C99E-A64F2E1E7BA2}"/>
              </a:ext>
            </a:extLst>
          </p:cNvPr>
          <p:cNvSpPr txBox="1"/>
          <p:nvPr/>
        </p:nvSpPr>
        <p:spPr>
          <a:xfrm>
            <a:off x="6547366" y="1821126"/>
            <a:ext cx="5631442" cy="584775"/>
          </a:xfrm>
          <a:prstGeom prst="rect">
            <a:avLst/>
          </a:prstGeom>
          <a:noFill/>
        </p:spPr>
        <p:txBody>
          <a:bodyPr wrap="square" lIns="91440" tIns="45720" rIns="91440" bIns="45720" rtlCol="0" anchor="t">
            <a:spAutoFit/>
          </a:bodyPr>
          <a:lstStyle/>
          <a:p>
            <a:r>
              <a:rPr lang="en-US" sz="1600"/>
              <a:t>Screening coefficients on a reduced k-mesh (requires</a:t>
            </a:r>
            <a:endParaRPr lang="it-IT"/>
          </a:p>
          <a:p>
            <a:r>
              <a:rPr lang="en-US" sz="1600"/>
              <a:t>to re-do the </a:t>
            </a:r>
            <a:r>
              <a:rPr lang="en-US" sz="1600" err="1"/>
              <a:t>Wannierization</a:t>
            </a:r>
            <a:r>
              <a:rPr lang="en-US" sz="1600"/>
              <a:t> on the reduced mesh)</a:t>
            </a:r>
          </a:p>
        </p:txBody>
      </p: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3583105" y="4220831"/>
            <a:ext cx="2982025" cy="121284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609994" y="4066174"/>
            <a:ext cx="5088650" cy="338554"/>
          </a:xfrm>
          <a:prstGeom prst="rect">
            <a:avLst/>
          </a:prstGeom>
          <a:noFill/>
        </p:spPr>
        <p:txBody>
          <a:bodyPr wrap="square" lIns="91440" tIns="45720" rIns="91440" bIns="45720" rtlCol="0" anchor="t">
            <a:spAutoFit/>
          </a:bodyPr>
          <a:lstStyle/>
          <a:p>
            <a:r>
              <a:rPr lang="en-US" sz="1600"/>
              <a:t>Parameters controlling the SCF convergence</a:t>
            </a:r>
            <a:endParaRPr lang="it-IT"/>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5" name="TextBox 8">
            <a:extLst>
              <a:ext uri="{FF2B5EF4-FFF2-40B4-BE49-F238E27FC236}">
                <a16:creationId xmlns:a16="http://schemas.microsoft.com/office/drawing/2014/main" id="{F333FFC0-F6C5-9045-AA3E-F8260BCD7106}"/>
              </a:ext>
            </a:extLst>
          </p:cNvPr>
          <p:cNvSpPr txBox="1"/>
          <p:nvPr/>
        </p:nvSpPr>
        <p:spPr>
          <a:xfrm>
            <a:off x="6609995" y="5094434"/>
            <a:ext cx="5631442" cy="830997"/>
          </a:xfrm>
          <a:prstGeom prst="rect">
            <a:avLst/>
          </a:prstGeom>
          <a:noFill/>
        </p:spPr>
        <p:txBody>
          <a:bodyPr wrap="square" lIns="91440" tIns="45720" rIns="91440" bIns="45720" rtlCol="0" anchor="t">
            <a:spAutoFit/>
          </a:bodyPr>
          <a:lstStyle/>
          <a:p>
            <a:r>
              <a:rPr lang="en-US" sz="1600"/>
              <a:t>Use the value of the macroscopic dielectric function to improve the convergence </a:t>
            </a:r>
            <a:r>
              <a:rPr lang="en-US" sz="1600" err="1"/>
              <a:t>wrt</a:t>
            </a:r>
            <a:r>
              <a:rPr lang="en-US" sz="1600"/>
              <a:t> k/q-point sampling</a:t>
            </a:r>
          </a:p>
          <a:p>
            <a:r>
              <a:rPr lang="en-US" sz="1600" err="1">
                <a:latin typeface="Courier New"/>
                <a:cs typeface="Courier New"/>
              </a:rPr>
              <a:t>eps_inf</a:t>
            </a:r>
            <a:r>
              <a:rPr lang="en-US" sz="1600"/>
              <a:t> computed with </a:t>
            </a:r>
            <a:r>
              <a:rPr lang="en-US" sz="1600" err="1">
                <a:latin typeface="Courier New"/>
                <a:cs typeface="Courier New"/>
              </a:rPr>
              <a:t>ph.x</a:t>
            </a:r>
            <a:endParaRPr lang="en-US" sz="1600">
              <a:latin typeface="Courier New"/>
              <a:cs typeface="Courier New"/>
            </a:endParaRPr>
          </a:p>
        </p:txBody>
      </p:sp>
      <p:sp>
        <p:nvSpPr>
          <p:cNvPr id="23" name="TextBox 11">
            <a:extLst>
              <a:ext uri="{FF2B5EF4-FFF2-40B4-BE49-F238E27FC236}">
                <a16:creationId xmlns:a16="http://schemas.microsoft.com/office/drawing/2014/main" id="{93896D14-324C-E223-1B13-639CE1739BBC}"/>
              </a:ext>
            </a:extLst>
          </p:cNvPr>
          <p:cNvSpPr txBox="1"/>
          <p:nvPr/>
        </p:nvSpPr>
        <p:spPr>
          <a:xfrm>
            <a:off x="6549633" y="984014"/>
            <a:ext cx="5147563"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Day3/exercise5/2_screening</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sp>
        <p:nvSpPr>
          <p:cNvPr id="7" name="Title 1">
            <a:extLst>
              <a:ext uri="{FF2B5EF4-FFF2-40B4-BE49-F238E27FC236}">
                <a16:creationId xmlns:a16="http://schemas.microsoft.com/office/drawing/2014/main" id="{50B09C61-6FB2-0CE3-0B0D-B88AAEC2D6FC}"/>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sp>
        <p:nvSpPr>
          <p:cNvPr id="9" name="Parentesi quadra chiusa 8">
            <a:extLst>
              <a:ext uri="{FF2B5EF4-FFF2-40B4-BE49-F238E27FC236}">
                <a16:creationId xmlns:a16="http://schemas.microsoft.com/office/drawing/2014/main" id="{DC93FCAF-BD3C-4AF9-AEA5-2A4CD959E767}"/>
              </a:ext>
            </a:extLst>
          </p:cNvPr>
          <p:cNvSpPr/>
          <p:nvPr/>
        </p:nvSpPr>
        <p:spPr>
          <a:xfrm>
            <a:off x="2932255" y="2160318"/>
            <a:ext cx="158337" cy="564078"/>
          </a:xfrm>
          <a:prstGeom prst="rightBracke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10" name="Parentesi quadra chiusa 9">
            <a:extLst>
              <a:ext uri="{FF2B5EF4-FFF2-40B4-BE49-F238E27FC236}">
                <a16:creationId xmlns:a16="http://schemas.microsoft.com/office/drawing/2014/main" id="{EE519150-F086-57C7-F396-763D3CFA65E1}"/>
              </a:ext>
            </a:extLst>
          </p:cNvPr>
          <p:cNvSpPr/>
          <p:nvPr/>
        </p:nvSpPr>
        <p:spPr>
          <a:xfrm>
            <a:off x="3239034" y="5198421"/>
            <a:ext cx="158337" cy="564078"/>
          </a:xfrm>
          <a:prstGeom prst="rightBracket">
            <a:avLst/>
          </a:prstGeom>
          <a:noFill/>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8" name="Straight Arrow Connector 5">
            <a:extLst>
              <a:ext uri="{FF2B5EF4-FFF2-40B4-BE49-F238E27FC236}">
                <a16:creationId xmlns:a16="http://schemas.microsoft.com/office/drawing/2014/main" id="{CD4BD538-CCD2-9CBF-7052-DD4967893D0C}"/>
              </a:ext>
            </a:extLst>
          </p:cNvPr>
          <p:cNvCxnSpPr>
            <a:cxnSpLocks/>
          </p:cNvCxnSpPr>
          <p:nvPr/>
        </p:nvCxnSpPr>
        <p:spPr>
          <a:xfrm flipV="1">
            <a:off x="3243135" y="5404860"/>
            <a:ext cx="3193040" cy="4274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524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49</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10" name="TextBox 12">
            <a:extLst>
              <a:ext uri="{FF2B5EF4-FFF2-40B4-BE49-F238E27FC236}">
                <a16:creationId xmlns:a16="http://schemas.microsoft.com/office/drawing/2014/main" id="{47E92C5D-FBF8-F7F1-F238-6EB1812CA07A}"/>
              </a:ext>
            </a:extLst>
          </p:cNvPr>
          <p:cNvSpPr txBox="1"/>
          <p:nvPr/>
        </p:nvSpPr>
        <p:spPr>
          <a:xfrm>
            <a:off x="390916" y="1211966"/>
            <a:ext cx="8709826" cy="369332"/>
          </a:xfrm>
          <a:prstGeom prst="rect">
            <a:avLst/>
          </a:prstGeom>
          <a:noFill/>
        </p:spPr>
        <p:txBody>
          <a:bodyPr wrap="square" lIns="91440" tIns="45720" rIns="91440" bIns="45720" rtlCol="0" anchor="t">
            <a:spAutoFit/>
          </a:bodyPr>
          <a:lstStyle/>
          <a:p>
            <a:r>
              <a:rPr lang="en-US"/>
              <a:t>Inspect the </a:t>
            </a:r>
            <a:r>
              <a:rPr lang="en-US" err="1">
                <a:latin typeface="Courier New"/>
                <a:cs typeface="Courier New"/>
              </a:rPr>
              <a:t>kc.kso</a:t>
            </a:r>
            <a:r>
              <a:rPr lang="en-US"/>
              <a:t> output file </a:t>
            </a:r>
            <a:endParaRPr lang="en-US">
              <a:latin typeface="Courier New"/>
              <a:cs typeface="Courier New"/>
            </a:endParaRPr>
          </a:p>
        </p:txBody>
      </p:sp>
      <p:pic>
        <p:nvPicPr>
          <p:cNvPr id="14" name="Immagine 14" descr="Immagine che contiene testo&#10;&#10;Descrizione generata automaticamente">
            <a:extLst>
              <a:ext uri="{FF2B5EF4-FFF2-40B4-BE49-F238E27FC236}">
                <a16:creationId xmlns:a16="http://schemas.microsoft.com/office/drawing/2014/main" id="{0EDBCA15-9033-71D1-9489-526A8EA14651}"/>
              </a:ext>
            </a:extLst>
          </p:cNvPr>
          <p:cNvPicPr>
            <a:picLocks noChangeAspect="1"/>
          </p:cNvPicPr>
          <p:nvPr/>
        </p:nvPicPr>
        <p:blipFill>
          <a:blip r:embed="rId2"/>
          <a:stretch>
            <a:fillRect/>
          </a:stretch>
        </p:blipFill>
        <p:spPr>
          <a:xfrm>
            <a:off x="337016" y="2085331"/>
            <a:ext cx="11687390" cy="3339885"/>
          </a:xfrm>
          <a:prstGeom prst="rect">
            <a:avLst/>
          </a:prstGeom>
        </p:spPr>
      </p:pic>
      <p:sp>
        <p:nvSpPr>
          <p:cNvPr id="15" name="Rettangolo 14">
            <a:extLst>
              <a:ext uri="{FF2B5EF4-FFF2-40B4-BE49-F238E27FC236}">
                <a16:creationId xmlns:a16="http://schemas.microsoft.com/office/drawing/2014/main" id="{EDA20997-B334-4478-928F-27CB4A629966}"/>
              </a:ext>
            </a:extLst>
          </p:cNvPr>
          <p:cNvSpPr/>
          <p:nvPr/>
        </p:nvSpPr>
        <p:spPr>
          <a:xfrm>
            <a:off x="7300668" y="2040104"/>
            <a:ext cx="1972848" cy="300032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2" name="TextBox 8">
            <a:extLst>
              <a:ext uri="{FF2B5EF4-FFF2-40B4-BE49-F238E27FC236}">
                <a16:creationId xmlns:a16="http://schemas.microsoft.com/office/drawing/2014/main" id="{0AFB093A-2E07-8E53-DC17-71F5049A1D6D}"/>
              </a:ext>
            </a:extLst>
          </p:cNvPr>
          <p:cNvSpPr txBox="1"/>
          <p:nvPr/>
        </p:nvSpPr>
        <p:spPr>
          <a:xfrm>
            <a:off x="7175170" y="1647154"/>
            <a:ext cx="5088650" cy="338554"/>
          </a:xfrm>
          <a:prstGeom prst="rect">
            <a:avLst/>
          </a:prstGeom>
          <a:noFill/>
        </p:spPr>
        <p:txBody>
          <a:bodyPr wrap="square" lIns="91440" tIns="45720" rIns="91440" bIns="45720" rtlCol="0" anchor="t">
            <a:spAutoFit/>
          </a:bodyPr>
          <a:lstStyle/>
          <a:p>
            <a:r>
              <a:rPr lang="en-US" sz="1600" b="1">
                <a:solidFill>
                  <a:srgbClr val="C00000"/>
                </a:solidFill>
              </a:rPr>
              <a:t>Screening coefficients</a:t>
            </a:r>
            <a:endParaRPr lang="it-IT" b="1">
              <a:solidFill>
                <a:srgbClr val="C00000"/>
              </a:solidFill>
            </a:endParaRPr>
          </a:p>
        </p:txBody>
      </p:sp>
      <p:sp>
        <p:nvSpPr>
          <p:cNvPr id="8" name="Title 1">
            <a:extLst>
              <a:ext uri="{FF2B5EF4-FFF2-40B4-BE49-F238E27FC236}">
                <a16:creationId xmlns:a16="http://schemas.microsoft.com/office/drawing/2014/main" id="{0D278575-C9A0-CF33-603F-69A0F132111E}"/>
              </a:ext>
            </a:extLst>
          </p:cNvPr>
          <p:cNvSpPr txBox="1">
            <a:spLocks/>
          </p:cNvSpPr>
          <p:nvPr/>
        </p:nvSpPr>
        <p:spPr>
          <a:xfrm>
            <a:off x="265052" y="120060"/>
            <a:ext cx="8426196" cy="862681"/>
          </a:xfrm>
          <a:prstGeom prst="rect">
            <a:avLst/>
          </a:prstGeom>
        </p:spPr>
        <p:txBody>
          <a:bodyPr lIns="91440" tIns="45720" rIns="91440" bIns="45720" anchor="t">
            <a:normAutofit/>
          </a:bodyPr>
          <a:ls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a:latin typeface="Century Gothic"/>
              </a:rPr>
              <a:t>3. Screening parameters </a:t>
            </a:r>
            <a:r>
              <a:rPr lang="it-IT" sz="3600" b="1">
                <a:latin typeface="Calibri"/>
                <a:cs typeface="Courier New"/>
              </a:rPr>
              <a:t>α</a:t>
            </a:r>
            <a:r>
              <a:rPr lang="it-IT" sz="3600" b="1" baseline="-25000">
                <a:latin typeface="Calibri"/>
                <a:cs typeface="Courier New"/>
              </a:rPr>
              <a:t>i</a:t>
            </a:r>
          </a:p>
        </p:txBody>
      </p:sp>
    </p:spTree>
    <p:extLst>
      <p:ext uri="{BB962C8B-B14F-4D97-AF65-F5344CB8AC3E}">
        <p14:creationId xmlns:p14="http://schemas.microsoft.com/office/powerpoint/2010/main" val="2690829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1443F-9E59-47AB-8221-0A60D3677D6C}"/>
              </a:ext>
            </a:extLst>
          </p:cNvPr>
          <p:cNvSpPr>
            <a:spLocks noGrp="1"/>
          </p:cNvSpPr>
          <p:nvPr>
            <p:ph type="title"/>
          </p:nvPr>
        </p:nvSpPr>
        <p:spPr/>
        <p:txBody>
          <a:bodyPr>
            <a:normAutofit/>
          </a:bodyPr>
          <a:lstStyle/>
          <a:p>
            <a:r>
              <a:rPr lang="en-US" sz="3600"/>
              <a:t>JSON input file</a:t>
            </a:r>
          </a:p>
        </p:txBody>
      </p:sp>
      <p:sp>
        <p:nvSpPr>
          <p:cNvPr id="3" name="Date Placeholder 2">
            <a:extLst>
              <a:ext uri="{FF2B5EF4-FFF2-40B4-BE49-F238E27FC236}">
                <a16:creationId xmlns:a16="http://schemas.microsoft.com/office/drawing/2014/main" id="{0553C363-C092-127E-BB9E-147025F9FF50}"/>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CD3B680B-36FF-7CD8-80C1-43A1D8200612}"/>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40E17025-4EB5-86E1-0734-D24E4EB484EB}"/>
              </a:ext>
            </a:extLst>
          </p:cNvPr>
          <p:cNvSpPr>
            <a:spLocks noGrp="1"/>
          </p:cNvSpPr>
          <p:nvPr>
            <p:ph type="sldNum" sz="quarter" idx="12"/>
          </p:nvPr>
        </p:nvSpPr>
        <p:spPr/>
        <p:txBody>
          <a:bodyPr/>
          <a:lstStyle/>
          <a:p>
            <a:fld id="{55679443-67DE-1C41-B86D-AF2A0FED94EA}" type="slidenum">
              <a:rPr lang="en-US" smtClean="0"/>
              <a:pPr/>
              <a:t>5</a:t>
            </a:fld>
            <a:endParaRPr lang="en-US"/>
          </a:p>
        </p:txBody>
      </p:sp>
      <p:pic>
        <p:nvPicPr>
          <p:cNvPr id="7" name="Picture 7" descr="Text&#10;&#10;Description automatically generated">
            <a:extLst>
              <a:ext uri="{FF2B5EF4-FFF2-40B4-BE49-F238E27FC236}">
                <a16:creationId xmlns:a16="http://schemas.microsoft.com/office/drawing/2014/main" id="{B74DB3CE-D761-FC2F-C55B-16E3282397AB}"/>
              </a:ext>
            </a:extLst>
          </p:cNvPr>
          <p:cNvPicPr>
            <a:picLocks noChangeAspect="1"/>
          </p:cNvPicPr>
          <p:nvPr/>
        </p:nvPicPr>
        <p:blipFill>
          <a:blip r:embed="rId2"/>
          <a:stretch>
            <a:fillRect/>
          </a:stretch>
        </p:blipFill>
        <p:spPr>
          <a:xfrm>
            <a:off x="768908" y="1181101"/>
            <a:ext cx="2853711" cy="4997115"/>
          </a:xfrm>
          <a:prstGeom prst="rect">
            <a:avLst/>
          </a:prstGeom>
        </p:spPr>
      </p:pic>
      <p:cxnSp>
        <p:nvCxnSpPr>
          <p:cNvPr id="6" name="Straight Arrow Connector 5">
            <a:extLst>
              <a:ext uri="{FF2B5EF4-FFF2-40B4-BE49-F238E27FC236}">
                <a16:creationId xmlns:a16="http://schemas.microsoft.com/office/drawing/2014/main" id="{EDAC4131-8938-2E5A-AFFF-3FA076DB332A}"/>
              </a:ext>
            </a:extLst>
          </p:cNvPr>
          <p:cNvCxnSpPr>
            <a:cxnSpLocks/>
            <a:endCxn id="9" idx="1"/>
          </p:cNvCxnSpPr>
          <p:nvPr/>
        </p:nvCxnSpPr>
        <p:spPr>
          <a:xfrm>
            <a:off x="2483827" y="1563624"/>
            <a:ext cx="4209674" cy="8009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890C84E-82F8-F8F9-6C06-30C4545A2B46}"/>
              </a:ext>
            </a:extLst>
          </p:cNvPr>
          <p:cNvSpPr txBox="1"/>
          <p:nvPr/>
        </p:nvSpPr>
        <p:spPr>
          <a:xfrm>
            <a:off x="6693501" y="2102962"/>
            <a:ext cx="4681090" cy="523220"/>
          </a:xfrm>
          <a:prstGeom prst="rect">
            <a:avLst/>
          </a:prstGeom>
          <a:noFill/>
        </p:spPr>
        <p:txBody>
          <a:bodyPr wrap="none" lIns="91440" tIns="45720" rIns="91440" bIns="45720" rtlCol="0" anchor="t">
            <a:spAutoFit/>
          </a:bodyPr>
          <a:lstStyle/>
          <a:p>
            <a:r>
              <a:rPr lang="en-US" sz="1400"/>
              <a:t>orbital-density-dependent/density functional to use</a:t>
            </a:r>
          </a:p>
          <a:p>
            <a:r>
              <a:rPr lang="en-US" sz="1400"/>
              <a:t>(</a:t>
            </a:r>
            <a:r>
              <a:rPr lang="en-US" sz="1400">
                <a:latin typeface="Courier New"/>
                <a:cs typeface="Courier New"/>
              </a:rPr>
              <a:t>ki, </a:t>
            </a:r>
            <a:r>
              <a:rPr lang="en-US" sz="1400" err="1">
                <a:latin typeface="Courier New"/>
                <a:cs typeface="Courier New"/>
              </a:rPr>
              <a:t>kipz</a:t>
            </a:r>
            <a:r>
              <a:rPr lang="en-US" sz="1400">
                <a:latin typeface="Courier New"/>
                <a:cs typeface="Courier New"/>
              </a:rPr>
              <a:t>, </a:t>
            </a:r>
            <a:r>
              <a:rPr lang="en-US" sz="1400" err="1">
                <a:latin typeface="Courier New"/>
                <a:cs typeface="Courier New"/>
              </a:rPr>
              <a:t>pkipz</a:t>
            </a:r>
            <a:r>
              <a:rPr lang="en-US" sz="1400">
                <a:latin typeface="Courier New"/>
                <a:cs typeface="Courier New"/>
              </a:rPr>
              <a:t>, </a:t>
            </a:r>
            <a:r>
              <a:rPr lang="en-US" sz="1400" err="1">
                <a:latin typeface="Courier New"/>
                <a:cs typeface="Courier New"/>
              </a:rPr>
              <a:t>dft</a:t>
            </a:r>
            <a:r>
              <a:rPr lang="en-US" sz="1400">
                <a:latin typeface="Courier New"/>
                <a:cs typeface="Courier New"/>
              </a:rPr>
              <a:t>, all</a:t>
            </a:r>
            <a:r>
              <a:rPr lang="en-US" sz="1400"/>
              <a:t>)</a:t>
            </a:r>
          </a:p>
        </p:txBody>
      </p:sp>
      <p:cxnSp>
        <p:nvCxnSpPr>
          <p:cNvPr id="8" name="Straight Arrow Connector 7">
            <a:extLst>
              <a:ext uri="{FF2B5EF4-FFF2-40B4-BE49-F238E27FC236}">
                <a16:creationId xmlns:a16="http://schemas.microsoft.com/office/drawing/2014/main" id="{CA8ABA12-6F1E-8D66-2E46-DB7F1B934F0F}"/>
              </a:ext>
            </a:extLst>
          </p:cNvPr>
          <p:cNvCxnSpPr>
            <a:cxnSpLocks/>
            <a:endCxn id="10" idx="1"/>
          </p:cNvCxnSpPr>
          <p:nvPr/>
        </p:nvCxnSpPr>
        <p:spPr>
          <a:xfrm>
            <a:off x="2347058" y="1719931"/>
            <a:ext cx="5465123" cy="129943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216FD6-5CD4-B55A-FE6C-D6CED12200F7}"/>
              </a:ext>
            </a:extLst>
          </p:cNvPr>
          <p:cNvSpPr txBox="1"/>
          <p:nvPr/>
        </p:nvSpPr>
        <p:spPr>
          <a:xfrm>
            <a:off x="7812181" y="2757760"/>
            <a:ext cx="3665090" cy="523220"/>
          </a:xfrm>
          <a:prstGeom prst="rect">
            <a:avLst/>
          </a:prstGeom>
          <a:noFill/>
        </p:spPr>
        <p:txBody>
          <a:bodyPr wrap="square" lIns="91440" tIns="45720" rIns="91440" bIns="45720" rtlCol="0" anchor="t">
            <a:spAutoFit/>
          </a:bodyPr>
          <a:lstStyle/>
          <a:p>
            <a:r>
              <a:rPr lang="en-US" sz="1400"/>
              <a:t>the method to calculate the screening parameters: either </a:t>
            </a:r>
            <a:r>
              <a:rPr lang="en-US" sz="1400" err="1">
                <a:latin typeface="Courier New"/>
                <a:cs typeface="Courier New"/>
              </a:rPr>
              <a:t>dscf</a:t>
            </a:r>
            <a:r>
              <a:rPr lang="en-US" sz="1400"/>
              <a:t> or </a:t>
            </a:r>
            <a:r>
              <a:rPr lang="en-US" sz="1400" err="1">
                <a:latin typeface="Courier New"/>
                <a:cs typeface="Courier New"/>
              </a:rPr>
              <a:t>dfpt</a:t>
            </a:r>
            <a:endParaRPr lang="en-US" sz="1400"/>
          </a:p>
        </p:txBody>
      </p:sp>
      <p:cxnSp>
        <p:nvCxnSpPr>
          <p:cNvPr id="13" name="Straight Arrow Connector 12">
            <a:extLst>
              <a:ext uri="{FF2B5EF4-FFF2-40B4-BE49-F238E27FC236}">
                <a16:creationId xmlns:a16="http://schemas.microsoft.com/office/drawing/2014/main" id="{8373923E-AFF7-70B6-6CE1-31DCD1261124}"/>
              </a:ext>
            </a:extLst>
          </p:cNvPr>
          <p:cNvCxnSpPr>
            <a:cxnSpLocks/>
            <a:endCxn id="14" idx="1"/>
          </p:cNvCxnSpPr>
          <p:nvPr/>
        </p:nvCxnSpPr>
        <p:spPr>
          <a:xfrm>
            <a:off x="3028411" y="1994075"/>
            <a:ext cx="2982693" cy="163098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9C58011D-D026-F83A-C89A-2666A753D8F9}"/>
              </a:ext>
            </a:extLst>
          </p:cNvPr>
          <p:cNvSpPr txBox="1"/>
          <p:nvPr/>
        </p:nvSpPr>
        <p:spPr>
          <a:xfrm>
            <a:off x="6011104" y="3363452"/>
            <a:ext cx="6166013" cy="523220"/>
          </a:xfrm>
          <a:prstGeom prst="rect">
            <a:avLst/>
          </a:prstGeom>
          <a:noFill/>
        </p:spPr>
        <p:txBody>
          <a:bodyPr wrap="square" lIns="91440" tIns="45720" rIns="91440" bIns="45720" rtlCol="0" anchor="t">
            <a:spAutoFit/>
          </a:bodyPr>
          <a:lstStyle/>
          <a:p>
            <a:r>
              <a:rPr lang="en-US" sz="1400">
                <a:latin typeface="Century Gothic"/>
                <a:cs typeface="Courier New"/>
              </a:rPr>
              <a:t>which orbitals to use as an initial guess for the variational orbitals</a:t>
            </a:r>
            <a:endParaRPr lang="en-US" sz="1400">
              <a:latin typeface="Courier New"/>
              <a:cs typeface="Courier New"/>
            </a:endParaRPr>
          </a:p>
          <a:p>
            <a:r>
              <a:rPr lang="en-US" sz="1400">
                <a:latin typeface="Century Gothic"/>
                <a:cs typeface="Courier New"/>
              </a:rPr>
              <a:t>(</a:t>
            </a:r>
            <a:r>
              <a:rPr lang="en-US" sz="1400" err="1">
                <a:latin typeface="Courier New"/>
                <a:cs typeface="Courier New"/>
              </a:rPr>
              <a:t>pz</a:t>
            </a:r>
            <a:r>
              <a:rPr lang="en-US" sz="1400">
                <a:latin typeface="Courier New"/>
                <a:cs typeface="Courier New"/>
              </a:rPr>
              <a:t>, </a:t>
            </a:r>
            <a:r>
              <a:rPr lang="en-US" sz="1400" err="1">
                <a:latin typeface="Courier New"/>
                <a:cs typeface="Courier New"/>
              </a:rPr>
              <a:t>kohn</a:t>
            </a:r>
            <a:r>
              <a:rPr lang="en-US" sz="1400">
                <a:latin typeface="Courier New"/>
                <a:cs typeface="Courier New"/>
              </a:rPr>
              <a:t>-sham, </a:t>
            </a:r>
            <a:r>
              <a:rPr lang="en-US" sz="1400" err="1">
                <a:latin typeface="Courier New"/>
                <a:cs typeface="Courier New"/>
              </a:rPr>
              <a:t>mlwfs</a:t>
            </a:r>
            <a:r>
              <a:rPr lang="en-US" sz="1400">
                <a:latin typeface="Courier New"/>
                <a:cs typeface="Courier New"/>
              </a:rPr>
              <a:t>, </a:t>
            </a:r>
            <a:r>
              <a:rPr lang="en-US" sz="1400" err="1">
                <a:latin typeface="Courier New"/>
                <a:cs typeface="Courier New"/>
              </a:rPr>
              <a:t>projwfs</a:t>
            </a:r>
            <a:r>
              <a:rPr lang="en-US" sz="1400">
                <a:latin typeface="Century Gothic"/>
                <a:cs typeface="Courier New"/>
              </a:rPr>
              <a:t>)</a:t>
            </a:r>
            <a:endParaRPr lang="en-US" sz="1400">
              <a:latin typeface="Courier New"/>
              <a:cs typeface="Courier New"/>
            </a:endParaRPr>
          </a:p>
        </p:txBody>
      </p:sp>
      <p:cxnSp>
        <p:nvCxnSpPr>
          <p:cNvPr id="15" name="Straight Arrow Connector 14">
            <a:extLst>
              <a:ext uri="{FF2B5EF4-FFF2-40B4-BE49-F238E27FC236}">
                <a16:creationId xmlns:a16="http://schemas.microsoft.com/office/drawing/2014/main" id="{28052129-2D0E-6A66-437B-F7A776990B0D}"/>
              </a:ext>
            </a:extLst>
          </p:cNvPr>
          <p:cNvCxnSpPr>
            <a:cxnSpLocks/>
            <a:endCxn id="17" idx="1"/>
          </p:cNvCxnSpPr>
          <p:nvPr/>
        </p:nvCxnSpPr>
        <p:spPr>
          <a:xfrm>
            <a:off x="2610828" y="2179086"/>
            <a:ext cx="4139753" cy="209849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ED61B463-171D-879F-A39D-5D7D4DB70E06}"/>
                  </a:ext>
                </a:extLst>
              </p:cNvPr>
              <p:cNvSpPr txBox="1"/>
              <p:nvPr/>
            </p:nvSpPr>
            <p:spPr>
              <a:xfrm>
                <a:off x="6750581" y="4108307"/>
                <a:ext cx="4974167" cy="338554"/>
              </a:xfrm>
              <a:prstGeom prst="rect">
                <a:avLst/>
              </a:prstGeom>
              <a:noFill/>
            </p:spPr>
            <p:txBody>
              <a:bodyPr wrap="square" lIns="91440" tIns="45720" rIns="91440" bIns="45720" rtlCol="0" anchor="t">
                <a:spAutoFit/>
              </a:bodyPr>
              <a:lstStyle/>
              <a:p>
                <a:r>
                  <a:rPr lang="en-US" sz="1400">
                    <a:latin typeface="Century Gothic"/>
                    <a:cs typeface="Courier New"/>
                  </a:rPr>
                  <a:t>max number of self-consistency steps for calculating </a:t>
                </a:r>
                <a14:m>
                  <m:oMath xmlns:m="http://schemas.openxmlformats.org/officeDocument/2006/math">
                    <m:sSub>
                      <m:sSubPr>
                        <m:ctrlPr>
                          <a:rPr lang="en-US" sz="1600" i="1" smtClean="0">
                            <a:latin typeface="Cambria Math" panose="02040503050406030204" pitchFamily="18" charset="0"/>
                            <a:cs typeface="Courier New"/>
                          </a:rPr>
                        </m:ctrlPr>
                      </m:sSubPr>
                      <m:e>
                        <m:r>
                          <a:rPr lang="en-US" sz="1600" i="1" smtClean="0">
                            <a:latin typeface="Cambria Math" panose="02040503050406030204" pitchFamily="18" charset="0"/>
                            <a:ea typeface="Cambria Math" panose="02040503050406030204" pitchFamily="18" charset="0"/>
                            <a:cs typeface="Courier New"/>
                          </a:rPr>
                          <m:t>𝛼</m:t>
                        </m:r>
                      </m:e>
                      <m:sub>
                        <m:r>
                          <a:rPr lang="en-US" sz="1600" b="0" i="1" smtClean="0">
                            <a:latin typeface="Cambria Math" panose="02040503050406030204" pitchFamily="18" charset="0"/>
                            <a:cs typeface="Courier New"/>
                          </a:rPr>
                          <m:t>𝑖</m:t>
                        </m:r>
                      </m:sub>
                    </m:sSub>
                  </m:oMath>
                </a14:m>
                <a:endParaRPr lang="en-US" sz="1400">
                  <a:latin typeface="Century Gothic"/>
                  <a:cs typeface="Courier New"/>
                </a:endParaRPr>
              </a:p>
            </p:txBody>
          </p:sp>
        </mc:Choice>
        <mc:Fallback>
          <p:sp>
            <p:nvSpPr>
              <p:cNvPr id="17" name="TextBox 16">
                <a:extLst>
                  <a:ext uri="{FF2B5EF4-FFF2-40B4-BE49-F238E27FC236}">
                    <a16:creationId xmlns:a16="http://schemas.microsoft.com/office/drawing/2014/main" id="{ED61B463-171D-879F-A39D-5D7D4DB70E06}"/>
                  </a:ext>
                </a:extLst>
              </p:cNvPr>
              <p:cNvSpPr txBox="1">
                <a:spLocks noRot="1" noChangeAspect="1" noMove="1" noResize="1" noEditPoints="1" noAdjustHandles="1" noChangeArrowheads="1" noChangeShapeType="1" noTextEdit="1"/>
              </p:cNvSpPr>
              <p:nvPr/>
            </p:nvSpPr>
            <p:spPr>
              <a:xfrm>
                <a:off x="6750581" y="4108307"/>
                <a:ext cx="4974167" cy="338554"/>
              </a:xfrm>
              <a:prstGeom prst="rect">
                <a:avLst/>
              </a:prstGeom>
              <a:blipFill>
                <a:blip r:embed="rId3"/>
                <a:stretch>
                  <a:fillRect l="-368" b="-16364"/>
                </a:stretch>
              </a:blipFill>
            </p:spPr>
            <p:txBody>
              <a:bodyPr/>
              <a:lstStyle/>
              <a:p>
                <a:r>
                  <a:rPr lang="it-IT">
                    <a:noFill/>
                  </a:rPr>
                  <a:t> </a:t>
                </a:r>
              </a:p>
            </p:txBody>
          </p:sp>
        </mc:Fallback>
      </mc:AlternateContent>
      <p:cxnSp>
        <p:nvCxnSpPr>
          <p:cNvPr id="11" name="Straight Arrow Connector 10">
            <a:extLst>
              <a:ext uri="{FF2B5EF4-FFF2-40B4-BE49-F238E27FC236}">
                <a16:creationId xmlns:a16="http://schemas.microsoft.com/office/drawing/2014/main" id="{746F5BCF-01D2-46B7-D5F6-43026A1722D9}"/>
              </a:ext>
            </a:extLst>
          </p:cNvPr>
          <p:cNvCxnSpPr>
            <a:cxnSpLocks/>
            <a:endCxn id="19" idx="1"/>
          </p:cNvCxnSpPr>
          <p:nvPr/>
        </p:nvCxnSpPr>
        <p:spPr>
          <a:xfrm>
            <a:off x="2801813" y="2386761"/>
            <a:ext cx="2893647" cy="26403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A9F13FB7-2FC3-879C-01D6-D494D6F9AC9B}"/>
              </a:ext>
            </a:extLst>
          </p:cNvPr>
          <p:cNvSpPr txBox="1"/>
          <p:nvPr/>
        </p:nvSpPr>
        <p:spPr>
          <a:xfrm>
            <a:off x="5695460" y="4596178"/>
            <a:ext cx="486507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the pseudopotential library to use</a:t>
            </a:r>
            <a:endParaRPr lang="en-US"/>
          </a:p>
          <a:p>
            <a:r>
              <a:rPr lang="en-US"/>
              <a:t>(</a:t>
            </a:r>
            <a:r>
              <a:rPr lang="en-US" sz="1400">
                <a:latin typeface="Courier New"/>
                <a:cs typeface="Courier New"/>
              </a:rPr>
              <a:t>sg15, sg15_relativistic, </a:t>
            </a:r>
            <a:r>
              <a:rPr lang="en-US" sz="1400" err="1">
                <a:latin typeface="Courier New"/>
                <a:cs typeface="Courier New"/>
              </a:rPr>
              <a:t>pseudo_dojo_standard</a:t>
            </a:r>
            <a:r>
              <a:rPr lang="en-US" sz="1400">
                <a:latin typeface="Courier New"/>
                <a:cs typeface="Courier New"/>
              </a:rPr>
              <a:t>, </a:t>
            </a:r>
            <a:r>
              <a:rPr lang="en-US" sz="1400" err="1">
                <a:latin typeface="Courier New"/>
                <a:cs typeface="Courier New"/>
              </a:rPr>
              <a:t>pseudo_dojo_stringent</a:t>
            </a:r>
            <a:r>
              <a:rPr lang="en-US"/>
              <a:t>)</a:t>
            </a:r>
          </a:p>
        </p:txBody>
      </p:sp>
      <p:sp>
        <p:nvSpPr>
          <p:cNvPr id="20" name="TextBox 19">
            <a:extLst>
              <a:ext uri="{FF2B5EF4-FFF2-40B4-BE49-F238E27FC236}">
                <a16:creationId xmlns:a16="http://schemas.microsoft.com/office/drawing/2014/main" id="{9D0D0296-8E7E-8AEA-EBB0-FF2120DB8B92}"/>
              </a:ext>
            </a:extLst>
          </p:cNvPr>
          <p:cNvSpPr txBox="1"/>
          <p:nvPr/>
        </p:nvSpPr>
        <p:spPr>
          <a:xfrm>
            <a:off x="4392246" y="5564554"/>
            <a:ext cx="7246815"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400"/>
              <a:t>For more info:</a:t>
            </a:r>
            <a:br>
              <a:rPr lang="en-US" sz="1400"/>
            </a:br>
            <a:r>
              <a:rPr lang="en-US" sz="1400">
                <a:hlinkClick r:id="rId4"/>
              </a:rPr>
              <a:t>https://koopmans-functionals.org/en/latest/input_file.html</a:t>
            </a:r>
            <a:endParaRPr lang="en-US" sz="1400"/>
          </a:p>
        </p:txBody>
      </p:sp>
      <p:sp>
        <p:nvSpPr>
          <p:cNvPr id="12" name="TextBox 11">
            <a:extLst>
              <a:ext uri="{FF2B5EF4-FFF2-40B4-BE49-F238E27FC236}">
                <a16:creationId xmlns:a16="http://schemas.microsoft.com/office/drawing/2014/main" id="{94A9D483-A62F-E675-23B1-61FE90C680D5}"/>
              </a:ext>
            </a:extLst>
          </p:cNvPr>
          <p:cNvSpPr txBox="1"/>
          <p:nvPr/>
        </p:nvSpPr>
        <p:spPr>
          <a:xfrm>
            <a:off x="7708291" y="1265850"/>
            <a:ext cx="3493264" cy="369332"/>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Day3/exercise1</a:t>
            </a:r>
          </a:p>
        </p:txBody>
      </p:sp>
    </p:spTree>
    <p:extLst>
      <p:ext uri="{BB962C8B-B14F-4D97-AF65-F5344CB8AC3E}">
        <p14:creationId xmlns:p14="http://schemas.microsoft.com/office/powerpoint/2010/main" val="36064735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7" descr="Immagine che contiene testo&#10;&#10;Descrizione generata automaticamente">
            <a:extLst>
              <a:ext uri="{FF2B5EF4-FFF2-40B4-BE49-F238E27FC236}">
                <a16:creationId xmlns:a16="http://schemas.microsoft.com/office/drawing/2014/main" id="{0140109F-BE73-8EE5-27F1-04EC61F2E0EE}"/>
              </a:ext>
            </a:extLst>
          </p:cNvPr>
          <p:cNvPicPr>
            <a:picLocks noChangeAspect="1"/>
          </p:cNvPicPr>
          <p:nvPr/>
        </p:nvPicPr>
        <p:blipFill>
          <a:blip r:embed="rId2"/>
          <a:stretch>
            <a:fillRect/>
          </a:stretch>
        </p:blipFill>
        <p:spPr>
          <a:xfrm>
            <a:off x="586561" y="1629549"/>
            <a:ext cx="3735311" cy="4121074"/>
          </a:xfrm>
          <a:prstGeom prst="rect">
            <a:avLst/>
          </a:prstGeom>
        </p:spPr>
      </p:pic>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50</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cxnSp>
        <p:nvCxnSpPr>
          <p:cNvPr id="19" name="Straight Arrow Connector 5">
            <a:extLst>
              <a:ext uri="{FF2B5EF4-FFF2-40B4-BE49-F238E27FC236}">
                <a16:creationId xmlns:a16="http://schemas.microsoft.com/office/drawing/2014/main" id="{8BD9A02A-CE08-E233-6826-CDD6AA8BFBF0}"/>
              </a:ext>
            </a:extLst>
          </p:cNvPr>
          <p:cNvCxnSpPr>
            <a:cxnSpLocks/>
          </p:cNvCxnSpPr>
          <p:nvPr/>
        </p:nvCxnSpPr>
        <p:spPr>
          <a:xfrm>
            <a:off x="1406914" y="2043651"/>
            <a:ext cx="5050842" cy="7487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5">
            <a:extLst>
              <a:ext uri="{FF2B5EF4-FFF2-40B4-BE49-F238E27FC236}">
                <a16:creationId xmlns:a16="http://schemas.microsoft.com/office/drawing/2014/main" id="{55A89273-FA20-AA80-FF0E-26028A4037EE}"/>
              </a:ext>
            </a:extLst>
          </p:cNvPr>
          <p:cNvCxnSpPr>
            <a:cxnSpLocks/>
          </p:cNvCxnSpPr>
          <p:nvPr/>
        </p:nvCxnSpPr>
        <p:spPr>
          <a:xfrm flipV="1">
            <a:off x="3461911" y="3217939"/>
            <a:ext cx="2886582" cy="11261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8">
            <a:extLst>
              <a:ext uri="{FF2B5EF4-FFF2-40B4-BE49-F238E27FC236}">
                <a16:creationId xmlns:a16="http://schemas.microsoft.com/office/drawing/2014/main" id="{8DA0CAE7-9537-9D81-9F3F-AB0B30883861}"/>
              </a:ext>
            </a:extLst>
          </p:cNvPr>
          <p:cNvSpPr txBox="1"/>
          <p:nvPr/>
        </p:nvSpPr>
        <p:spPr>
          <a:xfrm>
            <a:off x="6468737" y="3044310"/>
            <a:ext cx="5088650" cy="584775"/>
          </a:xfrm>
          <a:prstGeom prst="rect">
            <a:avLst/>
          </a:prstGeom>
          <a:noFill/>
        </p:spPr>
        <p:txBody>
          <a:bodyPr wrap="square" lIns="91440" tIns="45720" rIns="91440" bIns="45720" rtlCol="0" anchor="t">
            <a:spAutoFit/>
          </a:bodyPr>
          <a:lstStyle/>
          <a:p>
            <a:r>
              <a:rPr lang="en-US" sz="1600"/>
              <a:t>Use the MLWFs to interpolate the band structure</a:t>
            </a:r>
          </a:p>
          <a:p>
            <a:r>
              <a:rPr lang="en-US" sz="1600"/>
              <a:t>on an arbitrary path</a:t>
            </a:r>
          </a:p>
        </p:txBody>
      </p:sp>
      <p:sp>
        <p:nvSpPr>
          <p:cNvPr id="13" name="CasellaDiTesto 1">
            <a:extLst>
              <a:ext uri="{FF2B5EF4-FFF2-40B4-BE49-F238E27FC236}">
                <a16:creationId xmlns:a16="http://schemas.microsoft.com/office/drawing/2014/main" id="{D8715C07-E912-636B-069C-4C4982562DFF}"/>
              </a:ext>
            </a:extLst>
          </p:cNvPr>
          <p:cNvSpPr txBox="1"/>
          <p:nvPr/>
        </p:nvSpPr>
        <p:spPr>
          <a:xfrm>
            <a:off x="6954032" y="6047982"/>
            <a:ext cx="5452345"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it-IT" sz="1400" b="1">
                <a:solidFill>
                  <a:srgbClr val="C00000"/>
                </a:solidFill>
                <a:latin typeface="Century Gothic"/>
                <a:ea typeface="+mn-lt"/>
                <a:cs typeface="+mn-lt"/>
              </a:rPr>
              <a:t>https://www.quantum-espresso.org/Doc/INPUT_kcw.html</a:t>
            </a:r>
            <a:endParaRPr lang="it-IT" sz="1400" b="1">
              <a:solidFill>
                <a:srgbClr val="C00000"/>
              </a:solidFill>
              <a:latin typeface="Century Gothic"/>
            </a:endParaRPr>
          </a:p>
        </p:txBody>
      </p:sp>
      <p:sp>
        <p:nvSpPr>
          <p:cNvPr id="5" name="TextBox 8">
            <a:extLst>
              <a:ext uri="{FF2B5EF4-FFF2-40B4-BE49-F238E27FC236}">
                <a16:creationId xmlns:a16="http://schemas.microsoft.com/office/drawing/2014/main" id="{F333FFC0-F6C5-9045-AA3E-F8260BCD7106}"/>
              </a:ext>
            </a:extLst>
          </p:cNvPr>
          <p:cNvSpPr txBox="1"/>
          <p:nvPr/>
        </p:nvSpPr>
        <p:spPr>
          <a:xfrm>
            <a:off x="6463858" y="1748058"/>
            <a:ext cx="5631442" cy="830997"/>
          </a:xfrm>
          <a:prstGeom prst="rect">
            <a:avLst/>
          </a:prstGeom>
          <a:noFill/>
        </p:spPr>
        <p:txBody>
          <a:bodyPr wrap="square" lIns="91440" tIns="45720" rIns="91440" bIns="45720" rtlCol="0" anchor="t">
            <a:spAutoFit/>
          </a:bodyPr>
          <a:lstStyle/>
          <a:p>
            <a:r>
              <a:rPr lang="en-US" sz="1600"/>
              <a:t>All the</a:t>
            </a:r>
            <a:r>
              <a:rPr lang="en-US" sz="1600">
                <a:latin typeface="Courier New"/>
                <a:cs typeface="Courier New"/>
              </a:rPr>
              <a:t> &amp;CONTROL</a:t>
            </a:r>
            <a:r>
              <a:rPr lang="en-US" sz="1600"/>
              <a:t> parameters need to be consistent all along the different </a:t>
            </a:r>
            <a:r>
              <a:rPr lang="en-US" sz="1600" err="1"/>
              <a:t>kcw</a:t>
            </a:r>
            <a:r>
              <a:rPr lang="en-US" sz="1600"/>
              <a:t> calculations (</a:t>
            </a:r>
            <a:r>
              <a:rPr lang="en-US" sz="1600">
                <a:latin typeface="Courier New"/>
                <a:cs typeface="Courier New"/>
              </a:rPr>
              <a:t>wann2kcw, screen, and ham</a:t>
            </a:r>
            <a:r>
              <a:rPr lang="en-US" sz="1600"/>
              <a:t>)</a:t>
            </a:r>
            <a:endParaRPr lang="it-IT" err="1"/>
          </a:p>
        </p:txBody>
      </p:sp>
      <p:sp>
        <p:nvSpPr>
          <p:cNvPr id="9" name="Title 1">
            <a:extLst>
              <a:ext uri="{FF2B5EF4-FFF2-40B4-BE49-F238E27FC236}">
                <a16:creationId xmlns:a16="http://schemas.microsoft.com/office/drawing/2014/main" id="{7D16EB7F-72E4-A374-FCB6-279F5A9D3B02}"/>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en-US" sz="3600"/>
          </a:p>
        </p:txBody>
      </p:sp>
      <p:sp>
        <p:nvSpPr>
          <p:cNvPr id="15" name="TextBox 11">
            <a:extLst>
              <a:ext uri="{FF2B5EF4-FFF2-40B4-BE49-F238E27FC236}">
                <a16:creationId xmlns:a16="http://schemas.microsoft.com/office/drawing/2014/main" id="{88AA67A8-F781-8693-6D42-1C777BE9DADB}"/>
              </a:ext>
            </a:extLst>
          </p:cNvPr>
          <p:cNvSpPr txBox="1"/>
          <p:nvPr/>
        </p:nvSpPr>
        <p:spPr>
          <a:xfrm>
            <a:off x="6549633" y="984014"/>
            <a:ext cx="5561138"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mc:AlternateContent xmlns:mc="http://schemas.openxmlformats.org/markup-compatibility/2006">
        <mc:Choice xmlns:a14="http://schemas.microsoft.com/office/drawing/2010/main" Requires="a14">
          <p:sp>
            <p:nvSpPr>
              <p:cNvPr id="17" name="TextBox 7">
                <a:extLst>
                  <a:ext uri="{FF2B5EF4-FFF2-40B4-BE49-F238E27FC236}">
                    <a16:creationId xmlns:a16="http://schemas.microsoft.com/office/drawing/2014/main" id="{CADE8D49-837C-D658-1AEC-23717903BE55}"/>
                  </a:ext>
                </a:extLst>
              </p:cNvPr>
              <p:cNvSpPr txBox="1"/>
              <p:nvPr/>
            </p:nvSpPr>
            <p:spPr>
              <a:xfrm>
                <a:off x="512872" y="950743"/>
                <a:ext cx="3878317" cy="331566"/>
              </a:xfrm>
              <a:prstGeom prst="rect">
                <a:avLst/>
              </a:prstGeom>
              <a:noFill/>
            </p:spPr>
            <p:txBody>
              <a:bodyPr wrap="square" lIns="0" tIns="0" rIns="0" bIns="0" rtlCol="0">
                <a:spAutoFit/>
              </a:bodyPr>
              <a:lstStyle/>
              <a:p>
                <a:r>
                  <a:rPr lang="en-US" sz="2000"/>
                  <a:t>Diagonalize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p>
                        <m:r>
                          <a:rPr lang="en-US" sz="2000" b="0" i="1" smtClean="0">
                            <a:latin typeface="Cambria Math" panose="02040503050406030204" pitchFamily="18" charset="0"/>
                          </a:rPr>
                          <m:t>𝐷𝐹𝑇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sSubSup>
                      <m:sSubSupPr>
                        <m:ctrlPr>
                          <a:rPr lang="en-US" sz="2000" b="0" i="1" smtClean="0">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𝐾𝐼</m:t>
                        </m:r>
                      </m:sup>
                    </m:sSubSup>
                  </m:oMath>
                </a14:m>
                <a:endParaRPr lang="en-US" sz="2000"/>
              </a:p>
            </p:txBody>
          </p:sp>
        </mc:Choice>
        <mc:Fallback>
          <p:sp>
            <p:nvSpPr>
              <p:cNvPr id="17" name="TextBox 7">
                <a:extLst>
                  <a:ext uri="{FF2B5EF4-FFF2-40B4-BE49-F238E27FC236}">
                    <a16:creationId xmlns:a16="http://schemas.microsoft.com/office/drawing/2014/main" id="{CADE8D49-837C-D658-1AEC-23717903BE55}"/>
                  </a:ext>
                </a:extLst>
              </p:cNvPr>
              <p:cNvSpPr txBox="1">
                <a:spLocks noRot="1" noChangeAspect="1" noMove="1" noResize="1" noEditPoints="1" noAdjustHandles="1" noChangeArrowheads="1" noChangeShapeType="1" noTextEdit="1"/>
              </p:cNvSpPr>
              <p:nvPr/>
            </p:nvSpPr>
            <p:spPr>
              <a:xfrm>
                <a:off x="512872" y="950743"/>
                <a:ext cx="3878317" cy="331566"/>
              </a:xfrm>
              <a:prstGeom prst="rect">
                <a:avLst/>
              </a:prstGeom>
              <a:blipFill>
                <a:blip r:embed="rId3"/>
                <a:stretch>
                  <a:fillRect l="-3931" t="-24074" b="-42593"/>
                </a:stretch>
              </a:blipFill>
            </p:spPr>
            <p:txBody>
              <a:bodyPr/>
              <a:lstStyle/>
              <a:p>
                <a:r>
                  <a:rPr lang="it-IT">
                    <a:noFill/>
                  </a:rPr>
                  <a:t> </a:t>
                </a:r>
              </a:p>
            </p:txBody>
          </p:sp>
        </mc:Fallback>
      </mc:AlternateContent>
      <p:cxnSp>
        <p:nvCxnSpPr>
          <p:cNvPr id="7" name="Straight Arrow Connector 5">
            <a:extLst>
              <a:ext uri="{FF2B5EF4-FFF2-40B4-BE49-F238E27FC236}">
                <a16:creationId xmlns:a16="http://schemas.microsoft.com/office/drawing/2014/main" id="{C1280DDC-40F0-0FC3-803B-C940AC0353A8}"/>
              </a:ext>
            </a:extLst>
          </p:cNvPr>
          <p:cNvCxnSpPr>
            <a:cxnSpLocks/>
          </p:cNvCxnSpPr>
          <p:nvPr/>
        </p:nvCxnSpPr>
        <p:spPr>
          <a:xfrm flipV="1">
            <a:off x="4407293" y="3635224"/>
            <a:ext cx="3782699" cy="1260777"/>
          </a:xfrm>
          <a:prstGeom prst="straightConnector1">
            <a:avLst/>
          </a:prstGeom>
          <a:ln w="1905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618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51</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sp>
        <p:nvSpPr>
          <p:cNvPr id="12" name="Title 1">
            <a:extLst>
              <a:ext uri="{FF2B5EF4-FFF2-40B4-BE49-F238E27FC236}">
                <a16:creationId xmlns:a16="http://schemas.microsoft.com/office/drawing/2014/main" id="{35652F0F-4EA0-CBD0-E278-A4DB19E352F8}"/>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it-IT"/>
          </a:p>
        </p:txBody>
      </p:sp>
      <p:pic>
        <p:nvPicPr>
          <p:cNvPr id="8" name="Immagine 8">
            <a:extLst>
              <a:ext uri="{FF2B5EF4-FFF2-40B4-BE49-F238E27FC236}">
                <a16:creationId xmlns:a16="http://schemas.microsoft.com/office/drawing/2014/main" id="{AC1BC845-96B1-30C5-8A1F-63D64A08CFF1}"/>
              </a:ext>
            </a:extLst>
          </p:cNvPr>
          <p:cNvPicPr>
            <a:picLocks noChangeAspect="1"/>
          </p:cNvPicPr>
          <p:nvPr/>
        </p:nvPicPr>
        <p:blipFill>
          <a:blip r:embed="rId2"/>
          <a:stretch>
            <a:fillRect/>
          </a:stretch>
        </p:blipFill>
        <p:spPr>
          <a:xfrm>
            <a:off x="1887416" y="976365"/>
            <a:ext cx="8170984" cy="5292131"/>
          </a:xfrm>
          <a:prstGeom prst="rect">
            <a:avLst/>
          </a:prstGeom>
        </p:spPr>
      </p:pic>
    </p:spTree>
    <p:extLst>
      <p:ext uri="{BB962C8B-B14F-4D97-AF65-F5344CB8AC3E}">
        <p14:creationId xmlns:p14="http://schemas.microsoft.com/office/powerpoint/2010/main" val="148604215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C184E02-4493-0BA1-1FAE-B96F9FFA759C}"/>
              </a:ext>
            </a:extLst>
          </p:cNvPr>
          <p:cNvSpPr>
            <a:spLocks noGrp="1"/>
          </p:cNvSpPr>
          <p:nvPr>
            <p:ph type="sldNum" sz="quarter" idx="10"/>
          </p:nvPr>
        </p:nvSpPr>
        <p:spPr/>
        <p:txBody>
          <a:bodyPr/>
          <a:lstStyle/>
          <a:p>
            <a:fld id="{55679443-67DE-1C41-B86D-AF2A0FED94EA}" type="slidenum">
              <a:rPr lang="en-US" smtClean="0"/>
              <a:pPr/>
              <a:t>52</a:t>
            </a:fld>
            <a:endParaRPr lang="en-US"/>
          </a:p>
        </p:txBody>
      </p:sp>
      <p:sp>
        <p:nvSpPr>
          <p:cNvPr id="3" name="Date Placeholder 2">
            <a:extLst>
              <a:ext uri="{FF2B5EF4-FFF2-40B4-BE49-F238E27FC236}">
                <a16:creationId xmlns:a16="http://schemas.microsoft.com/office/drawing/2014/main" id="{C84BEC45-8F4E-E198-02A6-7CBDBA125602}"/>
              </a:ext>
            </a:extLst>
          </p:cNvPr>
          <p:cNvSpPr>
            <a:spLocks noGrp="1"/>
          </p:cNvSpPr>
          <p:nvPr>
            <p:ph type="dt" sz="half" idx="11"/>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A8502CA2-E7DB-33D2-6A6F-E909EC8BC524}"/>
              </a:ext>
            </a:extLst>
          </p:cNvPr>
          <p:cNvSpPr>
            <a:spLocks noGrp="1"/>
          </p:cNvSpPr>
          <p:nvPr>
            <p:ph type="ftr" sz="quarter" idx="12"/>
          </p:nvPr>
        </p:nvSpPr>
        <p:spPr/>
        <p:txBody>
          <a:bodyPr/>
          <a:lstStyle/>
          <a:p>
            <a:r>
              <a:rPr lang="en-US"/>
              <a:t>Advanced Quantum ESPRESSO tutorial: Hubbard and Koopmans functionals from linear response</a:t>
            </a:r>
          </a:p>
        </p:txBody>
      </p:sp>
      <p:pic>
        <p:nvPicPr>
          <p:cNvPr id="5" name="Immagine 5">
            <a:extLst>
              <a:ext uri="{FF2B5EF4-FFF2-40B4-BE49-F238E27FC236}">
                <a16:creationId xmlns:a16="http://schemas.microsoft.com/office/drawing/2014/main" id="{46AABC34-10B7-F88F-77C8-47331D8193CE}"/>
              </a:ext>
            </a:extLst>
          </p:cNvPr>
          <p:cNvPicPr>
            <a:picLocks noChangeAspect="1"/>
          </p:cNvPicPr>
          <p:nvPr/>
        </p:nvPicPr>
        <p:blipFill>
          <a:blip r:embed="rId2"/>
          <a:stretch>
            <a:fillRect/>
          </a:stretch>
        </p:blipFill>
        <p:spPr>
          <a:xfrm>
            <a:off x="47171" y="1545880"/>
            <a:ext cx="6676569" cy="4292080"/>
          </a:xfrm>
          <a:prstGeom prst="rect">
            <a:avLst/>
          </a:prstGeom>
        </p:spPr>
      </p:pic>
      <p:sp>
        <p:nvSpPr>
          <p:cNvPr id="12" name="Title 1">
            <a:extLst>
              <a:ext uri="{FF2B5EF4-FFF2-40B4-BE49-F238E27FC236}">
                <a16:creationId xmlns:a16="http://schemas.microsoft.com/office/drawing/2014/main" id="{35652F0F-4EA0-CBD0-E278-A4DB19E352F8}"/>
              </a:ext>
            </a:extLst>
          </p:cNvPr>
          <p:cNvSpPr txBox="1">
            <a:spLocks/>
          </p:cNvSpPr>
          <p:nvPr/>
        </p:nvSpPr>
        <p:spPr>
          <a:xfrm>
            <a:off x="388620" y="202439"/>
            <a:ext cx="8426196" cy="862681"/>
          </a:xfrm>
          <a:prstGeom prst="rect">
            <a:avLst/>
          </a:prstGeom>
        </p:spPr>
        <p:txBody>
          <a:bodyPr lIns="91440" tIns="45720" rIns="91440" bIns="45720" anchor="t">
            <a:normAutofit/>
          </a:bodyPr>
          <a:lstStyle>
            <a:lvl1pPr algn="l" defTabSz="914400" rtl="0" eaLnBrk="1" latinLnBrk="0" hangingPunct="1">
              <a:lnSpc>
                <a:spcPct val="90000"/>
              </a:lnSpc>
              <a:spcBef>
                <a:spcPct val="0"/>
              </a:spcBef>
              <a:buNone/>
              <a:defRPr sz="4000" b="1" kern="1200">
                <a:solidFill>
                  <a:schemeClr val="tx1"/>
                </a:solidFill>
                <a:latin typeface="Century Gothic" panose="020B0502020202020204" pitchFamily="34" charset="0"/>
                <a:ea typeface="+mj-ea"/>
                <a:cs typeface="+mj-cs"/>
              </a:defRPr>
            </a:lvl1pPr>
          </a:lstStyle>
          <a:p>
            <a:r>
              <a:rPr lang="en-US" sz="3600">
                <a:latin typeface="Century Gothic"/>
              </a:rPr>
              <a:t>4. Final KI calculation</a:t>
            </a:r>
            <a:endParaRPr lang="it-IT"/>
          </a:p>
        </p:txBody>
      </p:sp>
      <p:sp>
        <p:nvSpPr>
          <p:cNvPr id="10" name="TextBox 11">
            <a:extLst>
              <a:ext uri="{FF2B5EF4-FFF2-40B4-BE49-F238E27FC236}">
                <a16:creationId xmlns:a16="http://schemas.microsoft.com/office/drawing/2014/main" id="{0F0FAA7D-89E9-ADF7-6423-514A986D7B0B}"/>
              </a:ext>
            </a:extLst>
          </p:cNvPr>
          <p:cNvSpPr txBox="1"/>
          <p:nvPr/>
        </p:nvSpPr>
        <p:spPr>
          <a:xfrm>
            <a:off x="6785490" y="1065657"/>
            <a:ext cx="5423280" cy="646331"/>
          </a:xfrm>
          <a:prstGeom prst="rect">
            <a:avLst/>
          </a:prstGeom>
          <a:noFill/>
        </p:spPr>
        <p:txBody>
          <a:bodyPr wrap="none" lIns="91440" tIns="45720" rIns="91440" bIns="45720" rtlCol="0" anchor="t">
            <a:spAutoFit/>
          </a:bodyPr>
          <a:lstStyle/>
          <a:p>
            <a:r>
              <a:rPr lang="en-US" b="1">
                <a:latin typeface="Courier New"/>
                <a:cs typeface="Simplified Arabic Fixed"/>
              </a:rPr>
              <a:t>WORKDIR </a:t>
            </a:r>
            <a:r>
              <a:rPr lang="en-US">
                <a:latin typeface="Courier New"/>
                <a:cs typeface="Simplified Arabic Fixed"/>
              </a:rPr>
              <a:t>= Day3/exercise5/3_hamiltonian</a:t>
            </a:r>
          </a:p>
          <a:p>
            <a:r>
              <a:rPr lang="en-US" b="1">
                <a:latin typeface="Courier New"/>
                <a:cs typeface="Courier New"/>
              </a:rPr>
              <a:t>executable</a:t>
            </a:r>
            <a:r>
              <a:rPr lang="en-US">
                <a:latin typeface="Courier New"/>
                <a:cs typeface="Courier New"/>
              </a:rPr>
              <a:t> = </a:t>
            </a:r>
            <a:r>
              <a:rPr lang="en-US" err="1">
                <a:latin typeface="Courier New"/>
                <a:cs typeface="Courier New"/>
              </a:rPr>
              <a:t>kcw.x</a:t>
            </a:r>
            <a:endParaRPr lang="en-US" err="1">
              <a:ea typeface="+mn-lt"/>
              <a:cs typeface="+mn-lt"/>
            </a:endParaRPr>
          </a:p>
        </p:txBody>
      </p:sp>
      <p:graphicFrame>
        <p:nvGraphicFramePr>
          <p:cNvPr id="7" name="Tabella 6">
            <a:extLst>
              <a:ext uri="{FF2B5EF4-FFF2-40B4-BE49-F238E27FC236}">
                <a16:creationId xmlns:a16="http://schemas.microsoft.com/office/drawing/2014/main" id="{41A5E19F-69C1-EBD2-F639-9BE78019E0A8}"/>
              </a:ext>
            </a:extLst>
          </p:cNvPr>
          <p:cNvGraphicFramePr>
            <a:graphicFrameLocks noGrp="1"/>
          </p:cNvGraphicFramePr>
          <p:nvPr/>
        </p:nvGraphicFramePr>
        <p:xfrm>
          <a:off x="6987874" y="1802534"/>
          <a:ext cx="4600575" cy="1467982"/>
        </p:xfrm>
        <a:graphic>
          <a:graphicData uri="http://schemas.openxmlformats.org/drawingml/2006/table">
            <a:tbl>
              <a:tblPr firstRow="1" bandRow="1">
                <a:tableStyleId>{5C22544A-7EE6-4342-B048-85BDC9FD1C3A}</a:tableStyleId>
              </a:tblPr>
              <a:tblGrid>
                <a:gridCol w="1533525">
                  <a:extLst>
                    <a:ext uri="{9D8B030D-6E8A-4147-A177-3AD203B41FA5}">
                      <a16:colId xmlns:a16="http://schemas.microsoft.com/office/drawing/2014/main" val="2776532274"/>
                    </a:ext>
                  </a:extLst>
                </a:gridCol>
                <a:gridCol w="1533525">
                  <a:extLst>
                    <a:ext uri="{9D8B030D-6E8A-4147-A177-3AD203B41FA5}">
                      <a16:colId xmlns:a16="http://schemas.microsoft.com/office/drawing/2014/main" val="2487763907"/>
                    </a:ext>
                  </a:extLst>
                </a:gridCol>
                <a:gridCol w="1533525">
                  <a:extLst>
                    <a:ext uri="{9D8B030D-6E8A-4147-A177-3AD203B41FA5}">
                      <a16:colId xmlns:a16="http://schemas.microsoft.com/office/drawing/2014/main" val="1949651055"/>
                    </a:ext>
                  </a:extLst>
                </a:gridCol>
              </a:tblGrid>
              <a:tr h="370702">
                <a:tc>
                  <a:txBody>
                    <a:bodyPr/>
                    <a:lstStyle/>
                    <a:p>
                      <a:pPr algn="ctr" fontAlgn="auto"/>
                      <a:r>
                        <a:rPr lang="en-US" sz="1800">
                          <a:effectLst/>
                        </a:rPr>
                        <a:t>​</a:t>
                      </a:r>
                      <a:endParaRPr lang="en-US" sz="1800" b="1" i="0">
                        <a:solidFill>
                          <a:srgbClr val="FFFFFF"/>
                        </a:solidFill>
                        <a:effectLst/>
                        <a:latin typeface="Calibri" panose="020F0502020204030204" pitchFamily="34" charset="0"/>
                      </a:endParaRPr>
                    </a:p>
                  </a:txBody>
                  <a:tcPr/>
                </a:tc>
                <a:tc>
                  <a:txBody>
                    <a:bodyPr/>
                    <a:lstStyle/>
                    <a:p>
                      <a:pPr algn="ctr" fontAlgn="base"/>
                      <a:r>
                        <a:rPr lang="en-US" sz="1800">
                          <a:effectLst/>
                        </a:rPr>
                        <a:t>Gap</a:t>
                      </a:r>
                    </a:p>
                  </a:txBody>
                  <a:tcPr/>
                </a:tc>
                <a:tc>
                  <a:txBody>
                    <a:bodyPr/>
                    <a:lstStyle/>
                    <a:p>
                      <a:pPr lvl="0" algn="ctr">
                        <a:buNone/>
                      </a:pPr>
                      <a:r>
                        <a:rPr lang="en-US" sz="1800">
                          <a:effectLst/>
                        </a:rPr>
                        <a:t>d-states</a:t>
                      </a:r>
                    </a:p>
                  </a:txBody>
                  <a:tcPr/>
                </a:tc>
                <a:extLst>
                  <a:ext uri="{0D108BD9-81ED-4DB2-BD59-A6C34878D82A}">
                    <a16:rowId xmlns:a16="http://schemas.microsoft.com/office/drawing/2014/main" val="2853968430"/>
                  </a:ext>
                </a:extLst>
              </a:tr>
              <a:tr h="266699">
                <a:tc>
                  <a:txBody>
                    <a:bodyPr/>
                    <a:lstStyle/>
                    <a:p>
                      <a:pPr lvl="0" algn="ctr">
                        <a:buNone/>
                      </a:pPr>
                      <a:r>
                        <a:rPr lang="en-US" sz="1800">
                          <a:effectLst/>
                        </a:rPr>
                        <a:t>LDA.​​</a:t>
                      </a:r>
                      <a:endParaRPr lang="en-US" b="0" i="0">
                        <a:solidFill>
                          <a:srgbClr val="000000"/>
                        </a:solidFill>
                        <a:effectLst/>
                      </a:endParaRPr>
                    </a:p>
                  </a:txBody>
                  <a:tcPr/>
                </a:tc>
                <a:tc>
                  <a:txBody>
                    <a:bodyPr/>
                    <a:lstStyle/>
                    <a:p>
                      <a:pPr lvl="0" algn="ctr">
                        <a:buNone/>
                      </a:pPr>
                      <a:r>
                        <a:rPr lang="en-US" sz="1800">
                          <a:effectLst/>
                        </a:rPr>
                        <a:t>0.70</a:t>
                      </a:r>
                    </a:p>
                  </a:txBody>
                  <a:tcPr/>
                </a:tc>
                <a:tc>
                  <a:txBody>
                    <a:bodyPr/>
                    <a:lstStyle/>
                    <a:p>
                      <a:pPr lvl="0" algn="ctr">
                        <a:buNone/>
                      </a:pPr>
                      <a:r>
                        <a:rPr lang="en-US" sz="1800">
                          <a:effectLst/>
                        </a:rPr>
                        <a:t>-5.1</a:t>
                      </a:r>
                      <a:endParaRPr lang="it-IT"/>
                    </a:p>
                  </a:txBody>
                  <a:tcPr/>
                </a:tc>
                <a:extLst>
                  <a:ext uri="{0D108BD9-81ED-4DB2-BD59-A6C34878D82A}">
                    <a16:rowId xmlns:a16="http://schemas.microsoft.com/office/drawing/2014/main" val="208754743"/>
                  </a:ext>
                </a:extLst>
              </a:tr>
              <a:tr h="266699">
                <a:tc>
                  <a:txBody>
                    <a:bodyPr/>
                    <a:lstStyle/>
                    <a:p>
                      <a:pPr lvl="0" algn="ctr">
                        <a:buNone/>
                      </a:pPr>
                      <a:r>
                        <a:rPr lang="en-US" sz="1800">
                          <a:effectLst/>
                        </a:rPr>
                        <a:t>KI</a:t>
                      </a:r>
                    </a:p>
                  </a:txBody>
                  <a:tcPr/>
                </a:tc>
                <a:tc>
                  <a:txBody>
                    <a:bodyPr/>
                    <a:lstStyle/>
                    <a:p>
                      <a:pPr lvl="0" algn="ctr">
                        <a:buNone/>
                      </a:pPr>
                      <a:r>
                        <a:rPr lang="en-US" sz="1800">
                          <a:effectLst/>
                        </a:rPr>
                        <a:t>3.4</a:t>
                      </a:r>
                    </a:p>
                  </a:txBody>
                  <a:tcPr/>
                </a:tc>
                <a:tc>
                  <a:txBody>
                    <a:bodyPr/>
                    <a:lstStyle/>
                    <a:p>
                      <a:pPr lvl="0" algn="ctr">
                        <a:buNone/>
                      </a:pPr>
                      <a:r>
                        <a:rPr lang="en-US" sz="1800">
                          <a:effectLst/>
                        </a:rPr>
                        <a:t>-7.5</a:t>
                      </a:r>
                    </a:p>
                  </a:txBody>
                  <a:tcPr/>
                </a:tc>
                <a:extLst>
                  <a:ext uri="{0D108BD9-81ED-4DB2-BD59-A6C34878D82A}">
                    <a16:rowId xmlns:a16="http://schemas.microsoft.com/office/drawing/2014/main" val="1200266600"/>
                  </a:ext>
                </a:extLst>
              </a:tr>
              <a:tr h="266699">
                <a:tc>
                  <a:txBody>
                    <a:bodyPr/>
                    <a:lstStyle/>
                    <a:p>
                      <a:pPr lvl="0" algn="ctr">
                        <a:buNone/>
                      </a:pPr>
                      <a:r>
                        <a:rPr lang="en-US" sz="1800">
                          <a:effectLst/>
                        </a:rPr>
                        <a:t>Exp.​​</a:t>
                      </a:r>
                      <a:endParaRPr lang="en-US" b="0" i="0">
                        <a:solidFill>
                          <a:srgbClr val="000000"/>
                        </a:solidFill>
                        <a:effectLst/>
                      </a:endParaRPr>
                    </a:p>
                  </a:txBody>
                  <a:tcPr/>
                </a:tc>
                <a:tc>
                  <a:txBody>
                    <a:bodyPr/>
                    <a:lstStyle/>
                    <a:p>
                      <a:pPr lvl="0" algn="ctr">
                        <a:buNone/>
                      </a:pPr>
                      <a:r>
                        <a:rPr lang="en-US" sz="1800">
                          <a:effectLst/>
                        </a:rPr>
                        <a:t>3.60</a:t>
                      </a:r>
                    </a:p>
                  </a:txBody>
                  <a:tcPr/>
                </a:tc>
                <a:tc>
                  <a:txBody>
                    <a:bodyPr/>
                    <a:lstStyle/>
                    <a:p>
                      <a:pPr lvl="0" algn="ctr">
                        <a:buNone/>
                      </a:pPr>
                      <a:r>
                        <a:rPr lang="en-US" sz="1800">
                          <a:effectLst/>
                        </a:rPr>
                        <a:t>-7.5 /</a:t>
                      </a:r>
                      <a:r>
                        <a:rPr lang="it-IT"/>
                        <a:t> -8.0</a:t>
                      </a:r>
                    </a:p>
                  </a:txBody>
                  <a:tcPr/>
                </a:tc>
                <a:extLst>
                  <a:ext uri="{0D108BD9-81ED-4DB2-BD59-A6C34878D82A}">
                    <a16:rowId xmlns:a16="http://schemas.microsoft.com/office/drawing/2014/main" val="983366141"/>
                  </a:ext>
                </a:extLst>
              </a:tr>
            </a:tbl>
          </a:graphicData>
        </a:graphic>
      </p:graphicFrame>
    </p:spTree>
    <p:extLst>
      <p:ext uri="{BB962C8B-B14F-4D97-AF65-F5344CB8AC3E}">
        <p14:creationId xmlns:p14="http://schemas.microsoft.com/office/powerpoint/2010/main" val="143657084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07D1-FD4E-3608-D78C-2EE4D59D5B9B}"/>
              </a:ext>
            </a:extLst>
          </p:cNvPr>
          <p:cNvSpPr>
            <a:spLocks noGrp="1"/>
          </p:cNvSpPr>
          <p:nvPr>
            <p:ph type="title"/>
          </p:nvPr>
        </p:nvSpPr>
        <p:spPr/>
        <p:txBody>
          <a:bodyPr/>
          <a:lstStyle/>
          <a:p>
            <a:r>
              <a:rPr lang="en-US">
                <a:latin typeface="Century Gothic"/>
              </a:rPr>
              <a:t>5. Using </a:t>
            </a:r>
            <a:r>
              <a:rPr lang="en-US" err="1">
                <a:latin typeface="Century Gothic"/>
              </a:rPr>
              <a:t>koopmans</a:t>
            </a:r>
            <a:endParaRPr lang="en-US" err="1"/>
          </a:p>
        </p:txBody>
      </p:sp>
      <p:sp>
        <p:nvSpPr>
          <p:cNvPr id="3" name="Date Placeholder 2">
            <a:extLst>
              <a:ext uri="{FF2B5EF4-FFF2-40B4-BE49-F238E27FC236}">
                <a16:creationId xmlns:a16="http://schemas.microsoft.com/office/drawing/2014/main" id="{423FF188-1DA0-9C91-72AC-D5E36269981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FB115D7E-58B4-CE43-9006-E3590BD1E84E}"/>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60E02DAF-A49C-34DB-21BD-08F887A40EB7}"/>
              </a:ext>
            </a:extLst>
          </p:cNvPr>
          <p:cNvSpPr>
            <a:spLocks noGrp="1"/>
          </p:cNvSpPr>
          <p:nvPr>
            <p:ph type="sldNum" sz="quarter" idx="12"/>
          </p:nvPr>
        </p:nvSpPr>
        <p:spPr/>
        <p:txBody>
          <a:bodyPr/>
          <a:lstStyle/>
          <a:p>
            <a:fld id="{55679443-67DE-1C41-B86D-AF2A0FED94EA}" type="slidenum">
              <a:rPr lang="en-US" smtClean="0"/>
              <a:pPr/>
              <a:t>53</a:t>
            </a:fld>
            <a:endParaRPr lang="en-US"/>
          </a:p>
        </p:txBody>
      </p:sp>
      <p:sp>
        <p:nvSpPr>
          <p:cNvPr id="7" name="TextBox 9">
            <a:extLst>
              <a:ext uri="{FF2B5EF4-FFF2-40B4-BE49-F238E27FC236}">
                <a16:creationId xmlns:a16="http://schemas.microsoft.com/office/drawing/2014/main" id="{FDA89858-C277-D766-0AA2-1CAB4C1F6260}"/>
              </a:ext>
            </a:extLst>
          </p:cNvPr>
          <p:cNvSpPr txBox="1"/>
          <p:nvPr/>
        </p:nvSpPr>
        <p:spPr>
          <a:xfrm>
            <a:off x="495300" y="1162242"/>
            <a:ext cx="7331964" cy="1200329"/>
          </a:xfrm>
          <a:prstGeom prst="rect">
            <a:avLst/>
          </a:prstGeom>
          <a:noFill/>
        </p:spPr>
        <p:txBody>
          <a:bodyPr wrap="square" lIns="91440" tIns="45720" rIns="91440" bIns="45720" rtlCol="0" anchor="t">
            <a:spAutoFit/>
          </a:bodyPr>
          <a:lstStyle/>
          <a:p>
            <a:r>
              <a:rPr lang="en-US"/>
              <a:t>Now, instead of running everything by hand, let's use </a:t>
            </a:r>
            <a:r>
              <a:rPr lang="en-US" err="1">
                <a:latin typeface="Courier New"/>
                <a:cs typeface="Courier New"/>
              </a:rPr>
              <a:t>koopmans</a:t>
            </a:r>
            <a:endParaRPr lang="en-US">
              <a:latin typeface="Courier New"/>
              <a:cs typeface="Courier New"/>
            </a:endParaRPr>
          </a:p>
          <a:p>
            <a:endParaRPr lang="en-US"/>
          </a:p>
          <a:p>
            <a:r>
              <a:rPr lang="en-US"/>
              <a:t>In the directory </a:t>
            </a:r>
            <a:r>
              <a:rPr lang="en-US">
                <a:latin typeface="Courier New"/>
                <a:cs typeface="Courier New"/>
              </a:rPr>
              <a:t>Day3/exercise5/automated</a:t>
            </a:r>
            <a:r>
              <a:rPr lang="en-US"/>
              <a:t> you will find the input JSON file</a:t>
            </a:r>
          </a:p>
        </p:txBody>
      </p:sp>
      <p:pic>
        <p:nvPicPr>
          <p:cNvPr id="10" name="Picture 10" descr="Text&#10;&#10;Description automatically generated">
            <a:extLst>
              <a:ext uri="{FF2B5EF4-FFF2-40B4-BE49-F238E27FC236}">
                <a16:creationId xmlns:a16="http://schemas.microsoft.com/office/drawing/2014/main" id="{C34AF650-68E0-F437-85FA-F42592AE05A7}"/>
              </a:ext>
            </a:extLst>
          </p:cNvPr>
          <p:cNvPicPr>
            <a:picLocks noChangeAspect="1"/>
          </p:cNvPicPr>
          <p:nvPr/>
        </p:nvPicPr>
        <p:blipFill>
          <a:blip r:embed="rId2"/>
          <a:stretch>
            <a:fillRect/>
          </a:stretch>
        </p:blipFill>
        <p:spPr>
          <a:xfrm>
            <a:off x="587829" y="2737818"/>
            <a:ext cx="5454732" cy="3054804"/>
          </a:xfrm>
          <a:prstGeom prst="rect">
            <a:avLst/>
          </a:prstGeom>
        </p:spPr>
      </p:pic>
      <p:cxnSp>
        <p:nvCxnSpPr>
          <p:cNvPr id="12" name="Straight Arrow Connector 5">
            <a:extLst>
              <a:ext uri="{FF2B5EF4-FFF2-40B4-BE49-F238E27FC236}">
                <a16:creationId xmlns:a16="http://schemas.microsoft.com/office/drawing/2014/main" id="{DE82861C-B1B7-9050-108C-FDF481D83B27}"/>
              </a:ext>
            </a:extLst>
          </p:cNvPr>
          <p:cNvCxnSpPr>
            <a:cxnSpLocks/>
          </p:cNvCxnSpPr>
          <p:nvPr/>
        </p:nvCxnSpPr>
        <p:spPr>
          <a:xfrm>
            <a:off x="6038573" y="4546394"/>
            <a:ext cx="1350199" cy="17506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CasellaDiTesto 10">
            <a:extLst>
              <a:ext uri="{FF2B5EF4-FFF2-40B4-BE49-F238E27FC236}">
                <a16:creationId xmlns:a16="http://schemas.microsoft.com/office/drawing/2014/main" id="{99F27755-F9ED-BA86-909A-63C5154EF038}"/>
              </a:ext>
            </a:extLst>
          </p:cNvPr>
          <p:cNvSpPr txBox="1"/>
          <p:nvPr/>
        </p:nvSpPr>
        <p:spPr>
          <a:xfrm>
            <a:off x="7383712" y="2522671"/>
            <a:ext cx="275773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Now use DFPT compared to the finite difference approach</a:t>
            </a:r>
            <a:endParaRPr lang="en-US"/>
          </a:p>
        </p:txBody>
      </p:sp>
      <p:sp>
        <p:nvSpPr>
          <p:cNvPr id="15" name="CasellaDiTesto 10">
            <a:extLst>
              <a:ext uri="{FF2B5EF4-FFF2-40B4-BE49-F238E27FC236}">
                <a16:creationId xmlns:a16="http://schemas.microsoft.com/office/drawing/2014/main" id="{C6DAD8C1-3F13-264A-FDC5-49A913711438}"/>
              </a:ext>
            </a:extLst>
          </p:cNvPr>
          <p:cNvSpPr txBox="1"/>
          <p:nvPr/>
        </p:nvSpPr>
        <p:spPr>
          <a:xfrm>
            <a:off x="7383712" y="4225965"/>
            <a:ext cx="3725918"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For the sake of time we'll skip the calculation of the screening parameters and instead provide some pre-computed values here</a:t>
            </a:r>
          </a:p>
        </p:txBody>
      </p:sp>
      <p:cxnSp>
        <p:nvCxnSpPr>
          <p:cNvPr id="16" name="Straight Arrow Connector 5">
            <a:extLst>
              <a:ext uri="{FF2B5EF4-FFF2-40B4-BE49-F238E27FC236}">
                <a16:creationId xmlns:a16="http://schemas.microsoft.com/office/drawing/2014/main" id="{357778C0-73FA-47EF-F128-0148DF6F7B61}"/>
              </a:ext>
            </a:extLst>
          </p:cNvPr>
          <p:cNvCxnSpPr>
            <a:cxnSpLocks/>
          </p:cNvCxnSpPr>
          <p:nvPr/>
        </p:nvCxnSpPr>
        <p:spPr>
          <a:xfrm flipV="1">
            <a:off x="3429843" y="2982309"/>
            <a:ext cx="3949963" cy="101723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6627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07D1-FD4E-3608-D78C-2EE4D59D5B9B}"/>
              </a:ext>
            </a:extLst>
          </p:cNvPr>
          <p:cNvSpPr>
            <a:spLocks noGrp="1"/>
          </p:cNvSpPr>
          <p:nvPr>
            <p:ph type="title"/>
          </p:nvPr>
        </p:nvSpPr>
        <p:spPr/>
        <p:txBody>
          <a:bodyPr/>
          <a:lstStyle/>
          <a:p>
            <a:r>
              <a:rPr lang="en-US">
                <a:latin typeface="Century Gothic"/>
              </a:rPr>
              <a:t>5. Using </a:t>
            </a:r>
            <a:r>
              <a:rPr lang="en-US" err="1">
                <a:latin typeface="Century Gothic"/>
              </a:rPr>
              <a:t>koopmans</a:t>
            </a:r>
            <a:endParaRPr lang="en-US" err="1"/>
          </a:p>
        </p:txBody>
      </p:sp>
      <p:sp>
        <p:nvSpPr>
          <p:cNvPr id="3" name="Date Placeholder 2">
            <a:extLst>
              <a:ext uri="{FF2B5EF4-FFF2-40B4-BE49-F238E27FC236}">
                <a16:creationId xmlns:a16="http://schemas.microsoft.com/office/drawing/2014/main" id="{423FF188-1DA0-9C91-72AC-D5E36269981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FB115D7E-58B4-CE43-9006-E3590BD1E84E}"/>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60E02DAF-A49C-34DB-21BD-08F887A40EB7}"/>
              </a:ext>
            </a:extLst>
          </p:cNvPr>
          <p:cNvSpPr>
            <a:spLocks noGrp="1"/>
          </p:cNvSpPr>
          <p:nvPr>
            <p:ph type="sldNum" sz="quarter" idx="12"/>
          </p:nvPr>
        </p:nvSpPr>
        <p:spPr/>
        <p:txBody>
          <a:bodyPr/>
          <a:lstStyle/>
          <a:p>
            <a:fld id="{55679443-67DE-1C41-B86D-AF2A0FED94EA}" type="slidenum">
              <a:rPr lang="en-US" smtClean="0"/>
              <a:pPr/>
              <a:t>54</a:t>
            </a:fld>
            <a:endParaRPr lang="en-US"/>
          </a:p>
        </p:txBody>
      </p:sp>
      <p:sp>
        <p:nvSpPr>
          <p:cNvPr id="7" name="TextBox 9">
            <a:extLst>
              <a:ext uri="{FF2B5EF4-FFF2-40B4-BE49-F238E27FC236}">
                <a16:creationId xmlns:a16="http://schemas.microsoft.com/office/drawing/2014/main" id="{FDA89858-C277-D766-0AA2-1CAB4C1F6260}"/>
              </a:ext>
            </a:extLst>
          </p:cNvPr>
          <p:cNvSpPr txBox="1"/>
          <p:nvPr/>
        </p:nvSpPr>
        <p:spPr>
          <a:xfrm>
            <a:off x="495300" y="1162242"/>
            <a:ext cx="7331964" cy="646331"/>
          </a:xfrm>
          <a:prstGeom prst="rect">
            <a:avLst/>
          </a:prstGeom>
          <a:noFill/>
        </p:spPr>
        <p:txBody>
          <a:bodyPr wrap="square" lIns="91440" tIns="45720" rIns="91440" bIns="45720" rtlCol="0" anchor="t">
            <a:spAutoFit/>
          </a:bodyPr>
          <a:lstStyle/>
          <a:p>
            <a:r>
              <a:rPr lang="en-US"/>
              <a:t>As before, run </a:t>
            </a:r>
            <a:r>
              <a:rPr lang="en-US" err="1">
                <a:latin typeface="Courier New"/>
                <a:cs typeface="Courier New"/>
              </a:rPr>
              <a:t>koopmans</a:t>
            </a:r>
            <a:r>
              <a:rPr lang="en-US">
                <a:latin typeface="Courier New"/>
                <a:cs typeface="Courier New"/>
              </a:rPr>
              <a:t> </a:t>
            </a:r>
            <a:r>
              <a:rPr lang="en-US" err="1">
                <a:latin typeface="Courier New"/>
                <a:cs typeface="Courier New"/>
              </a:rPr>
              <a:t>zno.json</a:t>
            </a:r>
            <a:r>
              <a:rPr lang="en-US"/>
              <a:t> to run the entire workflow You will see some familiar steps...</a:t>
            </a:r>
          </a:p>
        </p:txBody>
      </p:sp>
      <p:sp>
        <p:nvSpPr>
          <p:cNvPr id="14" name="CasellaDiTesto 10">
            <a:extLst>
              <a:ext uri="{FF2B5EF4-FFF2-40B4-BE49-F238E27FC236}">
                <a16:creationId xmlns:a16="http://schemas.microsoft.com/office/drawing/2014/main" id="{99F27755-F9ED-BA86-909A-63C5154EF038}"/>
              </a:ext>
            </a:extLst>
          </p:cNvPr>
          <p:cNvSpPr txBox="1"/>
          <p:nvPr/>
        </p:nvSpPr>
        <p:spPr>
          <a:xfrm>
            <a:off x="6379665" y="2101330"/>
            <a:ext cx="27577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DFT </a:t>
            </a:r>
            <a:r>
              <a:rPr lang="en-US" sz="1600" err="1"/>
              <a:t>initialisation</a:t>
            </a:r>
            <a:endParaRPr lang="en-US" err="1"/>
          </a:p>
        </p:txBody>
      </p:sp>
      <p:pic>
        <p:nvPicPr>
          <p:cNvPr id="6" name="Picture 7" descr="Text&#10;&#10;Description automatically generated">
            <a:extLst>
              <a:ext uri="{FF2B5EF4-FFF2-40B4-BE49-F238E27FC236}">
                <a16:creationId xmlns:a16="http://schemas.microsoft.com/office/drawing/2014/main" id="{8BAF3DB0-266D-E99D-E507-A962054C9F3B}"/>
              </a:ext>
            </a:extLst>
          </p:cNvPr>
          <p:cNvPicPr>
            <a:picLocks noChangeAspect="1"/>
          </p:cNvPicPr>
          <p:nvPr/>
        </p:nvPicPr>
        <p:blipFill>
          <a:blip r:embed="rId2"/>
          <a:stretch>
            <a:fillRect/>
          </a:stretch>
        </p:blipFill>
        <p:spPr>
          <a:xfrm>
            <a:off x="493059" y="1846985"/>
            <a:ext cx="4222376" cy="4508736"/>
          </a:xfrm>
          <a:prstGeom prst="rect">
            <a:avLst/>
          </a:prstGeom>
        </p:spPr>
      </p:pic>
      <p:cxnSp>
        <p:nvCxnSpPr>
          <p:cNvPr id="8" name="Straight Arrow Connector 7">
            <a:extLst>
              <a:ext uri="{FF2B5EF4-FFF2-40B4-BE49-F238E27FC236}">
                <a16:creationId xmlns:a16="http://schemas.microsoft.com/office/drawing/2014/main" id="{50EC195E-ACDE-DA7C-63EF-AE9AE286E8B9}"/>
              </a:ext>
            </a:extLst>
          </p:cNvPr>
          <p:cNvCxnSpPr>
            <a:cxnSpLocks/>
          </p:cNvCxnSpPr>
          <p:nvPr/>
        </p:nvCxnSpPr>
        <p:spPr>
          <a:xfrm flipV="1">
            <a:off x="2829208" y="2265132"/>
            <a:ext cx="3447940" cy="221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465AD77-64E1-B78A-D6FF-99180FBA076D}"/>
              </a:ext>
            </a:extLst>
          </p:cNvPr>
          <p:cNvCxnSpPr>
            <a:cxnSpLocks/>
          </p:cNvCxnSpPr>
          <p:nvPr/>
        </p:nvCxnSpPr>
        <p:spPr>
          <a:xfrm flipV="1">
            <a:off x="3949796" y="2677509"/>
            <a:ext cx="2327352" cy="3112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CasellaDiTesto 10">
            <a:extLst>
              <a:ext uri="{FF2B5EF4-FFF2-40B4-BE49-F238E27FC236}">
                <a16:creationId xmlns:a16="http://schemas.microsoft.com/office/drawing/2014/main" id="{67840AA1-0564-22C8-053A-CDCD35DE7CE2}"/>
              </a:ext>
            </a:extLst>
          </p:cNvPr>
          <p:cNvSpPr txBox="1"/>
          <p:nvPr/>
        </p:nvSpPr>
        <p:spPr>
          <a:xfrm>
            <a:off x="6352771" y="2522671"/>
            <a:ext cx="3905212"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t>Wannierisation</a:t>
            </a:r>
            <a:r>
              <a:rPr lang="en-US" sz="1600"/>
              <a:t> (now block-by-block MLWFs to avoid mixing)</a:t>
            </a:r>
            <a:endParaRPr lang="en-US"/>
          </a:p>
        </p:txBody>
      </p:sp>
      <p:cxnSp>
        <p:nvCxnSpPr>
          <p:cNvPr id="13" name="Straight Arrow Connector 12">
            <a:extLst>
              <a:ext uri="{FF2B5EF4-FFF2-40B4-BE49-F238E27FC236}">
                <a16:creationId xmlns:a16="http://schemas.microsoft.com/office/drawing/2014/main" id="{61D17DD5-8CC1-5A21-32A5-B33E362E4257}"/>
              </a:ext>
            </a:extLst>
          </p:cNvPr>
          <p:cNvCxnSpPr>
            <a:cxnSpLocks/>
          </p:cNvCxnSpPr>
          <p:nvPr/>
        </p:nvCxnSpPr>
        <p:spPr>
          <a:xfrm flipV="1">
            <a:off x="2631984" y="5420708"/>
            <a:ext cx="3725846" cy="221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CasellaDiTesto 10">
            <a:extLst>
              <a:ext uri="{FF2B5EF4-FFF2-40B4-BE49-F238E27FC236}">
                <a16:creationId xmlns:a16="http://schemas.microsoft.com/office/drawing/2014/main" id="{EBB6FEB2-8C16-4FDE-4C8E-E5CE668F7904}"/>
              </a:ext>
            </a:extLst>
          </p:cNvPr>
          <p:cNvSpPr txBox="1"/>
          <p:nvPr/>
        </p:nvSpPr>
        <p:spPr>
          <a:xfrm>
            <a:off x="6379665" y="5256906"/>
            <a:ext cx="39052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convert to KCW format</a:t>
            </a:r>
            <a:endParaRPr lang="en-US"/>
          </a:p>
        </p:txBody>
      </p:sp>
      <p:cxnSp>
        <p:nvCxnSpPr>
          <p:cNvPr id="18" name="Straight Arrow Connector 17">
            <a:extLst>
              <a:ext uri="{FF2B5EF4-FFF2-40B4-BE49-F238E27FC236}">
                <a16:creationId xmlns:a16="http://schemas.microsoft.com/office/drawing/2014/main" id="{2C2DCFE4-2F59-B238-9026-791D26090C80}"/>
              </a:ext>
            </a:extLst>
          </p:cNvPr>
          <p:cNvCxnSpPr>
            <a:cxnSpLocks/>
          </p:cNvCxnSpPr>
          <p:nvPr/>
        </p:nvCxnSpPr>
        <p:spPr>
          <a:xfrm>
            <a:off x="641819" y="5586300"/>
            <a:ext cx="8235092" cy="226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CasellaDiTesto 10">
            <a:extLst>
              <a:ext uri="{FF2B5EF4-FFF2-40B4-BE49-F238E27FC236}">
                <a16:creationId xmlns:a16="http://schemas.microsoft.com/office/drawing/2014/main" id="{7431EBAA-2A65-2F2B-C100-01572D1B4840}"/>
              </a:ext>
            </a:extLst>
          </p:cNvPr>
          <p:cNvSpPr txBox="1"/>
          <p:nvPr/>
        </p:nvSpPr>
        <p:spPr>
          <a:xfrm>
            <a:off x="8871853" y="5436199"/>
            <a:ext cx="328664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The screening parameters would appear here if we weren't skipping them</a:t>
            </a:r>
            <a:endParaRPr lang="en-US"/>
          </a:p>
        </p:txBody>
      </p:sp>
      <p:cxnSp>
        <p:nvCxnSpPr>
          <p:cNvPr id="20" name="Straight Arrow Connector 19">
            <a:extLst>
              <a:ext uri="{FF2B5EF4-FFF2-40B4-BE49-F238E27FC236}">
                <a16:creationId xmlns:a16="http://schemas.microsoft.com/office/drawing/2014/main" id="{033B740E-3C66-53BD-B42A-1C0BA9ED04FE}"/>
              </a:ext>
            </a:extLst>
          </p:cNvPr>
          <p:cNvCxnSpPr>
            <a:cxnSpLocks/>
          </p:cNvCxnSpPr>
          <p:nvPr/>
        </p:nvCxnSpPr>
        <p:spPr>
          <a:xfrm>
            <a:off x="2918854" y="6016606"/>
            <a:ext cx="3447940" cy="473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CasellaDiTesto 10">
            <a:extLst>
              <a:ext uri="{FF2B5EF4-FFF2-40B4-BE49-F238E27FC236}">
                <a16:creationId xmlns:a16="http://schemas.microsoft.com/office/drawing/2014/main" id="{1CD72DD9-1CA1-8F43-9C83-E4784B15076D}"/>
              </a:ext>
            </a:extLst>
          </p:cNvPr>
          <p:cNvSpPr txBox="1"/>
          <p:nvPr/>
        </p:nvSpPr>
        <p:spPr>
          <a:xfrm>
            <a:off x="6379665" y="5857541"/>
            <a:ext cx="390521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Final KI calculation</a:t>
            </a:r>
            <a:endParaRPr lang="en-US"/>
          </a:p>
        </p:txBody>
      </p:sp>
      <p:sp>
        <p:nvSpPr>
          <p:cNvPr id="24" name="CasellaDiTesto 10">
            <a:extLst>
              <a:ext uri="{FF2B5EF4-FFF2-40B4-BE49-F238E27FC236}">
                <a16:creationId xmlns:a16="http://schemas.microsoft.com/office/drawing/2014/main" id="{BCD629E3-AA95-7FE0-E216-4FF1A9AD9415}"/>
              </a:ext>
            </a:extLst>
          </p:cNvPr>
          <p:cNvSpPr txBox="1"/>
          <p:nvPr/>
        </p:nvSpPr>
        <p:spPr>
          <a:xfrm>
            <a:off x="6415524" y="4683165"/>
            <a:ext cx="275773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(generate a PDOS plot)</a:t>
            </a:r>
          </a:p>
        </p:txBody>
      </p:sp>
      <p:cxnSp>
        <p:nvCxnSpPr>
          <p:cNvPr id="25" name="Straight Arrow Connector 24">
            <a:extLst>
              <a:ext uri="{FF2B5EF4-FFF2-40B4-BE49-F238E27FC236}">
                <a16:creationId xmlns:a16="http://schemas.microsoft.com/office/drawing/2014/main" id="{43781EF7-33B5-8FD0-4661-5BCA14B57E08}"/>
              </a:ext>
            </a:extLst>
          </p:cNvPr>
          <p:cNvCxnSpPr>
            <a:cxnSpLocks/>
          </p:cNvCxnSpPr>
          <p:nvPr/>
        </p:nvCxnSpPr>
        <p:spPr>
          <a:xfrm flipV="1">
            <a:off x="2865067" y="4846967"/>
            <a:ext cx="3447940" cy="22157"/>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5396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F07D1-FD4E-3608-D78C-2EE4D59D5B9B}"/>
              </a:ext>
            </a:extLst>
          </p:cNvPr>
          <p:cNvSpPr>
            <a:spLocks noGrp="1"/>
          </p:cNvSpPr>
          <p:nvPr>
            <p:ph type="title"/>
          </p:nvPr>
        </p:nvSpPr>
        <p:spPr/>
        <p:txBody>
          <a:bodyPr/>
          <a:lstStyle/>
          <a:p>
            <a:r>
              <a:rPr lang="en-US">
                <a:latin typeface="Century Gothic"/>
              </a:rPr>
              <a:t>5. Using </a:t>
            </a:r>
            <a:r>
              <a:rPr lang="en-US" err="1">
                <a:latin typeface="Century Gothic"/>
              </a:rPr>
              <a:t>koopmans</a:t>
            </a:r>
            <a:endParaRPr lang="en-US" err="1"/>
          </a:p>
        </p:txBody>
      </p:sp>
      <p:sp>
        <p:nvSpPr>
          <p:cNvPr id="3" name="Date Placeholder 2">
            <a:extLst>
              <a:ext uri="{FF2B5EF4-FFF2-40B4-BE49-F238E27FC236}">
                <a16:creationId xmlns:a16="http://schemas.microsoft.com/office/drawing/2014/main" id="{423FF188-1DA0-9C91-72AC-D5E36269981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FB115D7E-58B4-CE43-9006-E3590BD1E84E}"/>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60E02DAF-A49C-34DB-21BD-08F887A40EB7}"/>
              </a:ext>
            </a:extLst>
          </p:cNvPr>
          <p:cNvSpPr>
            <a:spLocks noGrp="1"/>
          </p:cNvSpPr>
          <p:nvPr>
            <p:ph type="sldNum" sz="quarter" idx="12"/>
          </p:nvPr>
        </p:nvSpPr>
        <p:spPr/>
        <p:txBody>
          <a:bodyPr/>
          <a:lstStyle/>
          <a:p>
            <a:fld id="{55679443-67DE-1C41-B86D-AF2A0FED94EA}" type="slidenum">
              <a:rPr lang="en-US" smtClean="0"/>
              <a:pPr/>
              <a:t>55</a:t>
            </a:fld>
            <a:endParaRPr lang="en-US"/>
          </a:p>
        </p:txBody>
      </p:sp>
      <p:sp>
        <p:nvSpPr>
          <p:cNvPr id="7" name="TextBox 9">
            <a:extLst>
              <a:ext uri="{FF2B5EF4-FFF2-40B4-BE49-F238E27FC236}">
                <a16:creationId xmlns:a16="http://schemas.microsoft.com/office/drawing/2014/main" id="{FDA89858-C277-D766-0AA2-1CAB4C1F6260}"/>
              </a:ext>
            </a:extLst>
          </p:cNvPr>
          <p:cNvSpPr txBox="1"/>
          <p:nvPr/>
        </p:nvSpPr>
        <p:spPr>
          <a:xfrm>
            <a:off x="495300" y="1162242"/>
            <a:ext cx="11016458" cy="646331"/>
          </a:xfrm>
          <a:prstGeom prst="rect">
            <a:avLst/>
          </a:prstGeom>
          <a:noFill/>
        </p:spPr>
        <p:txBody>
          <a:bodyPr wrap="square" lIns="91440" tIns="45720" rIns="91440" bIns="45720" rtlCol="0" anchor="t">
            <a:spAutoFit/>
          </a:bodyPr>
          <a:lstStyle/>
          <a:p>
            <a:r>
              <a:rPr lang="en-US"/>
              <a:t>The workflow will generate a basic band structure plot</a:t>
            </a:r>
          </a:p>
          <a:p>
            <a:r>
              <a:rPr lang="en-US"/>
              <a:t>We can use the script </a:t>
            </a:r>
            <a:r>
              <a:rPr lang="en-US">
                <a:latin typeface="Courier New"/>
                <a:cs typeface="Courier New"/>
              </a:rPr>
              <a:t>plot_bandstructure.py</a:t>
            </a:r>
            <a:r>
              <a:rPr lang="en-US">
                <a:latin typeface="Century Gothic"/>
                <a:cs typeface="Courier New"/>
              </a:rPr>
              <a:t> to generate a nicer figure</a:t>
            </a:r>
            <a:endParaRPr lang="en-US">
              <a:latin typeface="Century Gothic"/>
            </a:endParaRPr>
          </a:p>
        </p:txBody>
      </p:sp>
      <p:pic>
        <p:nvPicPr>
          <p:cNvPr id="8" name="Picture 8" descr="Chart, histogram&#10;&#10;Description automatically generated">
            <a:extLst>
              <a:ext uri="{FF2B5EF4-FFF2-40B4-BE49-F238E27FC236}">
                <a16:creationId xmlns:a16="http://schemas.microsoft.com/office/drawing/2014/main" id="{3FAAC580-B34C-857D-6CF8-58EC250EAC49}"/>
              </a:ext>
            </a:extLst>
          </p:cNvPr>
          <p:cNvPicPr>
            <a:picLocks noChangeAspect="1"/>
          </p:cNvPicPr>
          <p:nvPr/>
        </p:nvPicPr>
        <p:blipFill>
          <a:blip r:embed="rId2"/>
          <a:stretch>
            <a:fillRect/>
          </a:stretch>
        </p:blipFill>
        <p:spPr>
          <a:xfrm>
            <a:off x="279768" y="1825628"/>
            <a:ext cx="4975411" cy="3724835"/>
          </a:xfrm>
          <a:prstGeom prst="rect">
            <a:avLst/>
          </a:prstGeom>
        </p:spPr>
      </p:pic>
      <p:pic>
        <p:nvPicPr>
          <p:cNvPr id="6" name="Picture 8" descr="Chart, histogram&#10;&#10;Description automatically generated">
            <a:extLst>
              <a:ext uri="{FF2B5EF4-FFF2-40B4-BE49-F238E27FC236}">
                <a16:creationId xmlns:a16="http://schemas.microsoft.com/office/drawing/2014/main" id="{41C52B21-A160-4735-F9DA-A81FF2FABF2D}"/>
              </a:ext>
            </a:extLst>
          </p:cNvPr>
          <p:cNvPicPr>
            <a:picLocks noChangeAspect="1"/>
          </p:cNvPicPr>
          <p:nvPr/>
        </p:nvPicPr>
        <p:blipFill>
          <a:blip r:embed="rId3"/>
          <a:stretch>
            <a:fillRect/>
          </a:stretch>
        </p:blipFill>
        <p:spPr>
          <a:xfrm>
            <a:off x="5559398" y="1972798"/>
            <a:ext cx="6088083" cy="3306852"/>
          </a:xfrm>
          <a:prstGeom prst="rect">
            <a:avLst/>
          </a:prstGeom>
        </p:spPr>
      </p:pic>
      <p:sp>
        <p:nvSpPr>
          <p:cNvPr id="9" name="TextBox 9">
            <a:extLst>
              <a:ext uri="{FF2B5EF4-FFF2-40B4-BE49-F238E27FC236}">
                <a16:creationId xmlns:a16="http://schemas.microsoft.com/office/drawing/2014/main" id="{80BF5770-53B0-5CEE-530F-A8F7BEA31349}"/>
              </a:ext>
            </a:extLst>
          </p:cNvPr>
          <p:cNvSpPr txBox="1"/>
          <p:nvPr/>
        </p:nvSpPr>
        <p:spPr>
          <a:xfrm>
            <a:off x="6149700" y="5327803"/>
            <a:ext cx="5580354" cy="369332"/>
          </a:xfrm>
          <a:prstGeom prst="rect">
            <a:avLst/>
          </a:prstGeom>
          <a:noFill/>
        </p:spPr>
        <p:txBody>
          <a:bodyPr wrap="square" lIns="91440" tIns="45720" rIns="91440" bIns="45720" rtlCol="0" anchor="t">
            <a:spAutoFit/>
          </a:bodyPr>
          <a:lstStyle/>
          <a:p>
            <a:pPr algn="r"/>
            <a:r>
              <a:rPr lang="en-US"/>
              <a:t>Colonna et al. 2022 (JCTC)</a:t>
            </a:r>
          </a:p>
        </p:txBody>
      </p:sp>
    </p:spTree>
    <p:extLst>
      <p:ext uri="{BB962C8B-B14F-4D97-AF65-F5344CB8AC3E}">
        <p14:creationId xmlns:p14="http://schemas.microsoft.com/office/powerpoint/2010/main" val="4247788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2CF110A-4BCB-33A5-DAA3-398057F581F8}"/>
              </a:ext>
            </a:extLst>
          </p:cNvPr>
          <p:cNvSpPr>
            <a:spLocks noGrp="1"/>
          </p:cNvSpPr>
          <p:nvPr>
            <p:ph type="title"/>
          </p:nvPr>
        </p:nvSpPr>
        <p:spPr/>
        <p:txBody>
          <a:bodyPr/>
          <a:lstStyle/>
          <a:p>
            <a:r>
              <a:rPr lang="en-US">
                <a:latin typeface="Century Gothic"/>
              </a:rPr>
              <a:t>Want to find out more?</a:t>
            </a:r>
            <a:endParaRPr lang="en-US"/>
          </a:p>
        </p:txBody>
      </p:sp>
      <p:sp>
        <p:nvSpPr>
          <p:cNvPr id="3" name="Date Placeholder 2">
            <a:extLst>
              <a:ext uri="{FF2B5EF4-FFF2-40B4-BE49-F238E27FC236}">
                <a16:creationId xmlns:a16="http://schemas.microsoft.com/office/drawing/2014/main" id="{EE4CC1A5-F28C-03B3-E9BB-596CC66D3709}"/>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C979C1B-9FBB-BCD1-AFAB-4B487BF251FB}"/>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2" name="Slide Number Placeholder 1">
            <a:extLst>
              <a:ext uri="{FF2B5EF4-FFF2-40B4-BE49-F238E27FC236}">
                <a16:creationId xmlns:a16="http://schemas.microsoft.com/office/drawing/2014/main" id="{2E234E42-A6D5-8D09-A30A-21BC67653454}"/>
              </a:ext>
            </a:extLst>
          </p:cNvPr>
          <p:cNvSpPr>
            <a:spLocks noGrp="1"/>
          </p:cNvSpPr>
          <p:nvPr>
            <p:ph type="sldNum" sz="quarter" idx="12"/>
          </p:nvPr>
        </p:nvSpPr>
        <p:spPr/>
        <p:txBody>
          <a:bodyPr/>
          <a:lstStyle/>
          <a:p>
            <a:fld id="{55679443-67DE-1C41-B86D-AF2A0FED94EA}" type="slidenum">
              <a:rPr lang="en-US" smtClean="0"/>
              <a:pPr/>
              <a:t>56</a:t>
            </a:fld>
            <a:endParaRPr lang="en-US"/>
          </a:p>
        </p:txBody>
      </p:sp>
      <p:sp>
        <p:nvSpPr>
          <p:cNvPr id="7" name="TextBox 9">
            <a:extLst>
              <a:ext uri="{FF2B5EF4-FFF2-40B4-BE49-F238E27FC236}">
                <a16:creationId xmlns:a16="http://schemas.microsoft.com/office/drawing/2014/main" id="{9B754AD2-FF99-FAC5-183A-134E1DC77D43}"/>
              </a:ext>
            </a:extLst>
          </p:cNvPr>
          <p:cNvSpPr txBox="1"/>
          <p:nvPr/>
        </p:nvSpPr>
        <p:spPr>
          <a:xfrm>
            <a:off x="495300" y="1162242"/>
            <a:ext cx="8371054" cy="2308324"/>
          </a:xfrm>
          <a:prstGeom prst="rect">
            <a:avLst/>
          </a:prstGeom>
          <a:noFill/>
        </p:spPr>
        <p:txBody>
          <a:bodyPr wrap="square" lIns="91440" tIns="45720" rIns="91440" bIns="45720" rtlCol="0" anchor="t">
            <a:spAutoFit/>
          </a:bodyPr>
          <a:lstStyle/>
          <a:p>
            <a:r>
              <a:rPr lang="en-US" u="sng"/>
              <a:t>Website (for documentation, papers to read, and more)</a:t>
            </a:r>
          </a:p>
          <a:p>
            <a:r>
              <a:rPr lang="en-US"/>
              <a:t>koopmans-functionals.org</a:t>
            </a:r>
          </a:p>
          <a:p>
            <a:endParaRPr lang="en-US"/>
          </a:p>
          <a:p>
            <a:r>
              <a:rPr lang="en-US" u="sng"/>
              <a:t>Google group (for asking questions)</a:t>
            </a:r>
          </a:p>
          <a:p>
            <a:r>
              <a:rPr lang="en-US">
                <a:ea typeface="+mn-lt"/>
                <a:cs typeface="+mn-lt"/>
              </a:rPr>
              <a:t>groups.google.com/g/</a:t>
            </a:r>
            <a:r>
              <a:rPr lang="en-US" err="1">
                <a:ea typeface="+mn-lt"/>
                <a:cs typeface="+mn-lt"/>
              </a:rPr>
              <a:t>koopmans</a:t>
            </a:r>
            <a:r>
              <a:rPr lang="en-US">
                <a:ea typeface="+mn-lt"/>
                <a:cs typeface="+mn-lt"/>
              </a:rPr>
              <a:t>-users</a:t>
            </a:r>
          </a:p>
          <a:p>
            <a:endParaRPr lang="en-US"/>
          </a:p>
          <a:p>
            <a:r>
              <a:rPr lang="en-US" u="sng" err="1"/>
              <a:t>Github</a:t>
            </a:r>
            <a:r>
              <a:rPr lang="en-US" u="sng"/>
              <a:t> repository (for reporting bugs or contributing new features)</a:t>
            </a:r>
          </a:p>
          <a:p>
            <a:r>
              <a:rPr lang="en-US">
                <a:ea typeface="+mn-lt"/>
                <a:cs typeface="+mn-lt"/>
              </a:rPr>
              <a:t>github.com/</a:t>
            </a:r>
            <a:r>
              <a:rPr lang="en-US" err="1">
                <a:ea typeface="+mn-lt"/>
                <a:cs typeface="+mn-lt"/>
              </a:rPr>
              <a:t>epfl-theos</a:t>
            </a:r>
            <a:r>
              <a:rPr lang="en-US">
                <a:ea typeface="+mn-lt"/>
                <a:cs typeface="+mn-lt"/>
              </a:rPr>
              <a:t>/</a:t>
            </a:r>
            <a:r>
              <a:rPr lang="en-US" err="1">
                <a:ea typeface="+mn-lt"/>
                <a:cs typeface="+mn-lt"/>
              </a:rPr>
              <a:t>koopmans</a:t>
            </a:r>
            <a:endParaRPr lang="en-US">
              <a:ea typeface="+mn-lt"/>
              <a:cs typeface="+mn-lt"/>
            </a:endParaRPr>
          </a:p>
        </p:txBody>
      </p:sp>
    </p:spTree>
    <p:extLst>
      <p:ext uri="{BB962C8B-B14F-4D97-AF65-F5344CB8AC3E}">
        <p14:creationId xmlns:p14="http://schemas.microsoft.com/office/powerpoint/2010/main" val="1140142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sz="3600">
                <a:latin typeface="Century Gothic"/>
              </a:rPr>
              <a:t>Orbitals initialization</a:t>
            </a:r>
            <a:endParaRPr lang="en-US" sz="3600" err="1"/>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6</a:t>
            </a:fld>
            <a:endParaRPr lang="en-US"/>
          </a:p>
        </p:txBody>
      </p:sp>
      <p:pic>
        <p:nvPicPr>
          <p:cNvPr id="6" name="Picture 6" descr="Text&#10;&#10;Description automatically generated">
            <a:extLst>
              <a:ext uri="{FF2B5EF4-FFF2-40B4-BE49-F238E27FC236}">
                <a16:creationId xmlns:a16="http://schemas.microsoft.com/office/drawing/2014/main" id="{9416BA03-E328-391D-DFBA-9195EE3F3A18}"/>
              </a:ext>
            </a:extLst>
          </p:cNvPr>
          <p:cNvPicPr>
            <a:picLocks noChangeAspect="1"/>
          </p:cNvPicPr>
          <p:nvPr/>
        </p:nvPicPr>
        <p:blipFill>
          <a:blip r:embed="rId2"/>
          <a:stretch>
            <a:fillRect/>
          </a:stretch>
        </p:blipFill>
        <p:spPr>
          <a:xfrm>
            <a:off x="2667000" y="2083313"/>
            <a:ext cx="6858000" cy="1476405"/>
          </a:xfrm>
          <a:prstGeom prst="rect">
            <a:avLst/>
          </a:prstGeom>
        </p:spPr>
      </p:pic>
      <p:sp>
        <p:nvSpPr>
          <p:cNvPr id="7" name="TextBox 6">
            <a:extLst>
              <a:ext uri="{FF2B5EF4-FFF2-40B4-BE49-F238E27FC236}">
                <a16:creationId xmlns:a16="http://schemas.microsoft.com/office/drawing/2014/main" id="{12E7F74D-CB58-1289-A71E-15B549DEC5D7}"/>
              </a:ext>
            </a:extLst>
          </p:cNvPr>
          <p:cNvSpPr txBox="1"/>
          <p:nvPr/>
        </p:nvSpPr>
        <p:spPr>
          <a:xfrm>
            <a:off x="534163" y="1269327"/>
            <a:ext cx="599998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In this tutorial we chose to initialize the variational orbitals to Kohn-Sham.</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EBFAE5ED-0BB7-242B-64F6-6530AEFFC621}"/>
                  </a:ext>
                </a:extLst>
              </p:cNvPr>
              <p:cNvSpPr txBox="1"/>
              <p:nvPr/>
            </p:nvSpPr>
            <p:spPr>
              <a:xfrm>
                <a:off x="534162" y="3757353"/>
                <a:ext cx="11269218" cy="233198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panose="020B0604020202020204" pitchFamily="34" charset="0"/>
                  <a:buChar char="•"/>
                </a:pPr>
                <a:r>
                  <a:rPr lang="en-US"/>
                  <a:t>KCP implementation computes </a:t>
                </a:r>
                <a14:m>
                  <m:oMath xmlns:m="http://schemas.openxmlformats.org/officeDocument/2006/math">
                    <m:sSub>
                      <m:sSubPr>
                        <m:ctrlPr>
                          <a:rPr lang="en-US" sz="2000" i="1" dirty="0" smtClean="0">
                            <a:latin typeface="Cambria Math" panose="02040503050406030204" pitchFamily="18" charset="0"/>
                          </a:rPr>
                        </m:ctrlPr>
                      </m:sSubPr>
                      <m:e>
                        <m:r>
                          <a:rPr lang="en-US" sz="2000" i="1" dirty="0" smtClean="0">
                            <a:latin typeface="Cambria Math" panose="02040503050406030204" pitchFamily="18" charset="0"/>
                            <a:ea typeface="Cambria Math" panose="02040503050406030204" pitchFamily="18" charset="0"/>
                          </a:rPr>
                          <m:t>𝛼</m:t>
                        </m:r>
                      </m:e>
                      <m:sub>
                        <m:r>
                          <a:rPr lang="en-US" sz="2000" b="0" i="1" dirty="0" smtClean="0">
                            <a:latin typeface="Cambria Math" panose="02040503050406030204" pitchFamily="18" charset="0"/>
                          </a:rPr>
                          <m:t>𝑖</m:t>
                        </m:r>
                      </m:sub>
                    </m:sSub>
                  </m:oMath>
                </a14:m>
                <a:r>
                  <a:rPr lang="en-US"/>
                  <a:t> from finite-differences.</a:t>
                </a:r>
                <a:br>
                  <a:rPr lang="en-US"/>
                </a:br>
                <a:r>
                  <a:rPr lang="en-US"/>
                  <a:t>It requires spin-polarized calculations (</a:t>
                </a:r>
                <a:r>
                  <a:rPr lang="en-US" err="1">
                    <a:latin typeface="Courier New" panose="02070309020205020404" pitchFamily="49" charset="0"/>
                    <a:cs typeface="Courier New" panose="02070309020205020404" pitchFamily="49" charset="0"/>
                  </a:rPr>
                  <a:t>nspin</a:t>
                </a:r>
                <a:r>
                  <a:rPr lang="en-US">
                    <a:latin typeface="Courier New" panose="02070309020205020404" pitchFamily="49" charset="0"/>
                    <a:cs typeface="Courier New" panose="02070309020205020404" pitchFamily="49" charset="0"/>
                  </a:rPr>
                  <a:t>=2</a:t>
                </a:r>
                <a:r>
                  <a:rPr lang="en-US"/>
                  <a:t>), even for spin-unpolarized systems.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To avoid spin contamination we perform first a spin-unpolarized calc (</a:t>
                </a:r>
                <a:r>
                  <a:rPr lang="en-US">
                    <a:latin typeface="Courier New" panose="02070309020205020404" pitchFamily="49" charset="0"/>
                    <a:cs typeface="Courier New" panose="02070309020205020404" pitchFamily="49" charset="0"/>
                  </a:rPr>
                  <a:t>dft_init_nspin1</a:t>
                </a:r>
                <a:r>
                  <a:rPr lang="en-US">
                    <a:latin typeface="+mj-lt"/>
                    <a:cs typeface="Courier New" panose="02070309020205020404" pitchFamily="49" charset="0"/>
                  </a:rPr>
                  <a:t>, </a:t>
                </a:r>
                <a:br>
                  <a:rPr lang="en-US">
                    <a:latin typeface="+mj-lt"/>
                    <a:cs typeface="Courier New" panose="02070309020205020404" pitchFamily="49" charset="0"/>
                  </a:rPr>
                </a:br>
                <a:r>
                  <a:rPr lang="en-US">
                    <a:latin typeface="+mj-lt"/>
                    <a:cs typeface="Courier New" panose="02070309020205020404" pitchFamily="49" charset="0"/>
                  </a:rPr>
                  <a:t>where </a:t>
                </a:r>
                <a:r>
                  <a:rPr lang="en-US" err="1">
                    <a:latin typeface="Courier New" panose="02070309020205020404" pitchFamily="49" charset="0"/>
                    <a:cs typeface="Courier New" panose="02070309020205020404" pitchFamily="49" charset="0"/>
                  </a:rPr>
                  <a:t>nspin</a:t>
                </a:r>
                <a:r>
                  <a:rPr lang="en-US">
                    <a:latin typeface="Courier New" panose="02070309020205020404" pitchFamily="49" charset="0"/>
                    <a:cs typeface="Courier New" panose="02070309020205020404" pitchFamily="49" charset="0"/>
                  </a:rPr>
                  <a:t>=1</a:t>
                </a:r>
                <a:r>
                  <a:rPr lang="en-US"/>
                  <a:t>).</a:t>
                </a:r>
              </a:p>
              <a:p>
                <a:endParaRPr lang="en-US"/>
              </a:p>
              <a:p>
                <a:pPr marL="285750" indent="-285750">
                  <a:buFont typeface="Arial" panose="020B0604020202020204" pitchFamily="34" charset="0"/>
                  <a:buChar char="•"/>
                </a:pPr>
                <a:r>
                  <a:rPr lang="en-US"/>
                  <a:t>Then we copy the spin-up KS orbitals into the spin-down channel and restart a spin-polarized calc (</a:t>
                </a:r>
                <a:r>
                  <a:rPr lang="en-US">
                    <a:latin typeface="Courier New" panose="02070309020205020404" pitchFamily="49" charset="0"/>
                    <a:cs typeface="Courier New" panose="02070309020205020404" pitchFamily="49" charset="0"/>
                  </a:rPr>
                  <a:t>dft_init_nspin2</a:t>
                </a:r>
                <a:r>
                  <a:rPr lang="en-US"/>
                  <a:t>). The </a:t>
                </a:r>
                <a:r>
                  <a:rPr lang="en-US">
                    <a:latin typeface="Courier New" panose="02070309020205020404" pitchFamily="49" charset="0"/>
                    <a:cs typeface="Courier New" panose="02070309020205020404" pitchFamily="49" charset="0"/>
                  </a:rPr>
                  <a:t>dummy</a:t>
                </a:r>
                <a:r>
                  <a:rPr lang="en-US"/>
                  <a:t> calc serves just to create the restart directory.</a:t>
                </a:r>
              </a:p>
            </p:txBody>
          </p:sp>
        </mc:Choice>
        <mc:Fallback>
          <p:sp>
            <p:nvSpPr>
              <p:cNvPr id="8" name="TextBox 7">
                <a:extLst>
                  <a:ext uri="{FF2B5EF4-FFF2-40B4-BE49-F238E27FC236}">
                    <a16:creationId xmlns:a16="http://schemas.microsoft.com/office/drawing/2014/main" id="{EBFAE5ED-0BB7-242B-64F6-6530AEFFC621}"/>
                  </a:ext>
                </a:extLst>
              </p:cNvPr>
              <p:cNvSpPr txBox="1">
                <a:spLocks noRot="1" noChangeAspect="1" noMove="1" noResize="1" noEditPoints="1" noAdjustHandles="1" noChangeArrowheads="1" noChangeShapeType="1" noTextEdit="1"/>
              </p:cNvSpPr>
              <p:nvPr/>
            </p:nvSpPr>
            <p:spPr>
              <a:xfrm>
                <a:off x="534162" y="3757353"/>
                <a:ext cx="11269218" cy="2331985"/>
              </a:xfrm>
              <a:prstGeom prst="rect">
                <a:avLst/>
              </a:prstGeom>
              <a:blipFill>
                <a:blip r:embed="rId3"/>
                <a:stretch>
                  <a:fillRect l="-379" t="-522" r="-649" b="-3394"/>
                </a:stretch>
              </a:blipFill>
            </p:spPr>
            <p:txBody>
              <a:bodyPr/>
              <a:lstStyle/>
              <a:p>
                <a:r>
                  <a:rPr lang="it-IT">
                    <a:noFill/>
                  </a:rPr>
                  <a:t> </a:t>
                </a:r>
              </a:p>
            </p:txBody>
          </p:sp>
        </mc:Fallback>
      </mc:AlternateContent>
      <p:sp>
        <p:nvSpPr>
          <p:cNvPr id="10" name="TextBox 9">
            <a:extLst>
              <a:ext uri="{FF2B5EF4-FFF2-40B4-BE49-F238E27FC236}">
                <a16:creationId xmlns:a16="http://schemas.microsoft.com/office/drawing/2014/main" id="{77E915BE-CB82-68CA-37AB-317E93C4893D}"/>
              </a:ext>
            </a:extLst>
          </p:cNvPr>
          <p:cNvSpPr txBox="1"/>
          <p:nvPr/>
        </p:nvSpPr>
        <p:spPr>
          <a:xfrm>
            <a:off x="7475283" y="1267217"/>
            <a:ext cx="4182555"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Day3/exercise1/</a:t>
            </a:r>
            <a:r>
              <a:rPr lang="en-US" err="1">
                <a:latin typeface="Courier New"/>
                <a:cs typeface="Simplified Arabic Fixed"/>
              </a:rPr>
              <a:t>init</a:t>
            </a:r>
          </a:p>
        </p:txBody>
      </p:sp>
    </p:spTree>
    <p:extLst>
      <p:ext uri="{BB962C8B-B14F-4D97-AF65-F5344CB8AC3E}">
        <p14:creationId xmlns:p14="http://schemas.microsoft.com/office/powerpoint/2010/main" val="3841103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sz="3600">
                <a:latin typeface="Century Gothic"/>
              </a:rPr>
              <a:t>Orbitals initialization</a:t>
            </a:r>
            <a:endParaRPr lang="en-US" sz="3600" err="1"/>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7</a:t>
            </a:fld>
            <a:endParaRPr lang="en-US"/>
          </a:p>
        </p:txBody>
      </p:sp>
      <p:sp>
        <p:nvSpPr>
          <p:cNvPr id="9" name="TextBox 8">
            <a:extLst>
              <a:ext uri="{FF2B5EF4-FFF2-40B4-BE49-F238E27FC236}">
                <a16:creationId xmlns:a16="http://schemas.microsoft.com/office/drawing/2014/main" id="{E1C2B331-7277-53DC-D1AC-FA4D9FB66D4D}"/>
              </a:ext>
            </a:extLst>
          </p:cNvPr>
          <p:cNvSpPr txBox="1"/>
          <p:nvPr/>
        </p:nvSpPr>
        <p:spPr>
          <a:xfrm>
            <a:off x="7475283" y="1267217"/>
            <a:ext cx="4182555"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Day3/exercise1/</a:t>
            </a:r>
            <a:r>
              <a:rPr lang="en-US" err="1">
                <a:latin typeface="Courier New"/>
                <a:cs typeface="Simplified Arabic Fixed"/>
              </a:rPr>
              <a:t>init</a:t>
            </a:r>
          </a:p>
        </p:txBody>
      </p:sp>
      <p:sp>
        <p:nvSpPr>
          <p:cNvPr id="10" name="TextBox 9">
            <a:extLst>
              <a:ext uri="{FF2B5EF4-FFF2-40B4-BE49-F238E27FC236}">
                <a16:creationId xmlns:a16="http://schemas.microsoft.com/office/drawing/2014/main" id="{3731A6B3-5BF1-1E1D-E761-F46FADA91C3A}"/>
              </a:ext>
            </a:extLst>
          </p:cNvPr>
          <p:cNvSpPr txBox="1"/>
          <p:nvPr/>
        </p:nvSpPr>
        <p:spPr>
          <a:xfrm>
            <a:off x="534162" y="1269327"/>
            <a:ext cx="715327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Let’s change directory and go to </a:t>
            </a:r>
            <a:r>
              <a:rPr lang="en-US" err="1">
                <a:latin typeface="Courier New" panose="02070309020205020404" pitchFamily="49" charset="0"/>
                <a:cs typeface="Courier New" panose="02070309020205020404" pitchFamily="49" charset="0"/>
              </a:rPr>
              <a:t>init</a:t>
            </a:r>
            <a:r>
              <a:rPr lang="en-US" err="1"/>
              <a:t>.</a:t>
            </a:r>
            <a:endParaRPr lang="en-US"/>
          </a:p>
        </p:txBody>
      </p:sp>
      <p:sp>
        <p:nvSpPr>
          <p:cNvPr id="11" name="TextBox 10">
            <a:extLst>
              <a:ext uri="{FF2B5EF4-FFF2-40B4-BE49-F238E27FC236}">
                <a16:creationId xmlns:a16="http://schemas.microsoft.com/office/drawing/2014/main" id="{6B4959AF-C4EC-E9FA-2C32-E37EDFFAF97D}"/>
              </a:ext>
            </a:extLst>
          </p:cNvPr>
          <p:cNvSpPr txBox="1"/>
          <p:nvPr/>
        </p:nvSpPr>
        <p:spPr>
          <a:xfrm>
            <a:off x="534161" y="1842866"/>
            <a:ext cx="917918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Let’s open </a:t>
            </a:r>
            <a:r>
              <a:rPr lang="en-US">
                <a:latin typeface="Courier New" panose="02070309020205020404" pitchFamily="49" charset="0"/>
                <a:cs typeface="Courier New" panose="02070309020205020404" pitchFamily="49" charset="0"/>
              </a:rPr>
              <a:t>dft_init_spin2.cpo </a:t>
            </a:r>
            <a:r>
              <a:rPr lang="en-US"/>
              <a:t>and check the energy minimization and the final eigenvalues (to be compared later with the final KI eigenvalues).</a:t>
            </a:r>
          </a:p>
        </p:txBody>
      </p:sp>
      <p:pic>
        <p:nvPicPr>
          <p:cNvPr id="12" name="Picture 12" descr="Text&#10;&#10;Description automatically generated">
            <a:extLst>
              <a:ext uri="{FF2B5EF4-FFF2-40B4-BE49-F238E27FC236}">
                <a16:creationId xmlns:a16="http://schemas.microsoft.com/office/drawing/2014/main" id="{B1B14CA7-A490-22FA-BAD9-218F8C28E1DA}"/>
              </a:ext>
            </a:extLst>
          </p:cNvPr>
          <p:cNvPicPr>
            <a:picLocks noChangeAspect="1"/>
          </p:cNvPicPr>
          <p:nvPr/>
        </p:nvPicPr>
        <p:blipFill>
          <a:blip r:embed="rId2"/>
          <a:stretch>
            <a:fillRect/>
          </a:stretch>
        </p:blipFill>
        <p:spPr>
          <a:xfrm>
            <a:off x="895350" y="2947855"/>
            <a:ext cx="5895975" cy="2662238"/>
          </a:xfrm>
          <a:prstGeom prst="rect">
            <a:avLst/>
          </a:prstGeom>
        </p:spPr>
      </p:pic>
      <p:sp>
        <p:nvSpPr>
          <p:cNvPr id="13" name="Oval 12">
            <a:extLst>
              <a:ext uri="{FF2B5EF4-FFF2-40B4-BE49-F238E27FC236}">
                <a16:creationId xmlns:a16="http://schemas.microsoft.com/office/drawing/2014/main" id="{F8BB3A15-F323-BFFC-0FD7-ECCD86434D15}"/>
              </a:ext>
            </a:extLst>
          </p:cNvPr>
          <p:cNvSpPr/>
          <p:nvPr/>
        </p:nvSpPr>
        <p:spPr>
          <a:xfrm>
            <a:off x="3522631" y="3064846"/>
            <a:ext cx="3482017" cy="2181632"/>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F3D2A026-02F9-70A8-69D8-A9B9D815D239}"/>
              </a:ext>
            </a:extLst>
          </p:cNvPr>
          <p:cNvSpPr txBox="1"/>
          <p:nvPr/>
        </p:nvSpPr>
        <p:spPr>
          <a:xfrm>
            <a:off x="5086032" y="5196056"/>
            <a:ext cx="191861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FF0000"/>
                </a:solidFill>
              </a:rPr>
              <a:t>CONVERGED!</a:t>
            </a:r>
          </a:p>
        </p:txBody>
      </p:sp>
      <p:pic>
        <p:nvPicPr>
          <p:cNvPr id="15" name="Picture 15" descr="Text&#10;&#10;Description automatically generated">
            <a:extLst>
              <a:ext uri="{FF2B5EF4-FFF2-40B4-BE49-F238E27FC236}">
                <a16:creationId xmlns:a16="http://schemas.microsoft.com/office/drawing/2014/main" id="{F0172B9A-8DFE-B45C-F3C2-B0DB8540451D}"/>
              </a:ext>
            </a:extLst>
          </p:cNvPr>
          <p:cNvPicPr>
            <a:picLocks noChangeAspect="1"/>
          </p:cNvPicPr>
          <p:nvPr/>
        </p:nvPicPr>
        <p:blipFill>
          <a:blip r:embed="rId3"/>
          <a:stretch>
            <a:fillRect/>
          </a:stretch>
        </p:blipFill>
        <p:spPr>
          <a:xfrm>
            <a:off x="7953375" y="2709513"/>
            <a:ext cx="3276600" cy="3348470"/>
          </a:xfrm>
          <a:prstGeom prst="rect">
            <a:avLst/>
          </a:prstGeom>
        </p:spPr>
      </p:pic>
    </p:spTree>
    <p:extLst>
      <p:ext uri="{BB962C8B-B14F-4D97-AF65-F5344CB8AC3E}">
        <p14:creationId xmlns:p14="http://schemas.microsoft.com/office/powerpoint/2010/main" val="16698396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a:latin typeface="Century Gothic"/>
                  </a:rPr>
                  <a:t>Screening parameters </a:t>
                </a: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𝜶</m:t>
                        </m:r>
                      </m:e>
                      <m:sub>
                        <m:r>
                          <a:rPr lang="en-US" b="1" i="1" smtClean="0">
                            <a:latin typeface="Cambria Math" panose="02040503050406030204" pitchFamily="18" charset="0"/>
                          </a:rPr>
                          <m:t>𝒊</m:t>
                        </m:r>
                      </m:sub>
                    </m:sSub>
                  </m:oMath>
                </a14:m>
                <a:endParaRPr lang="en-US"/>
              </a:p>
            </p:txBody>
          </p:sp>
        </mc:Choice>
        <mc:Fallback>
          <p:sp>
            <p:nvSpPr>
              <p:cNvPr id="2" name="Title 1">
                <a:extLst>
                  <a:ext uri="{FF2B5EF4-FFF2-40B4-BE49-F238E27FC236}">
                    <a16:creationId xmlns:a16="http://schemas.microsoft.com/office/drawing/2014/main" id="{0827D0D4-0992-4B4F-DC35-5ABC9FF2B1D6}"/>
                  </a:ext>
                </a:extLst>
              </p:cNvPr>
              <p:cNvSpPr>
                <a:spLocks noGrp="1" noRot="1" noChangeAspect="1" noMove="1" noResize="1" noEditPoints="1" noAdjustHandles="1" noChangeArrowheads="1" noChangeShapeType="1" noTextEdit="1"/>
              </p:cNvSpPr>
              <p:nvPr>
                <p:ph type="title"/>
              </p:nvPr>
            </p:nvSpPr>
            <p:spPr>
              <a:blipFill>
                <a:blip r:embed="rId2"/>
                <a:stretch>
                  <a:fillRect l="-2605" t="-7042" b="-16901"/>
                </a:stretch>
              </a:blipFill>
            </p:spPr>
            <p:txBody>
              <a:bodyPr/>
              <a:lstStyle/>
              <a:p>
                <a:r>
                  <a:rPr lang="it-IT">
                    <a:noFill/>
                  </a:rPr>
                  <a:t> </a:t>
                </a:r>
              </a:p>
            </p:txBody>
          </p:sp>
        </mc:Fallback>
      </mc:AlternateContent>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8</a:t>
            </a:fld>
            <a:endParaRPr lang="en-US"/>
          </a:p>
        </p:txBody>
      </p:sp>
      <p:pic>
        <p:nvPicPr>
          <p:cNvPr id="6" name="Picture 6" descr="Text&#10;&#10;Description automatically generated">
            <a:extLst>
              <a:ext uri="{FF2B5EF4-FFF2-40B4-BE49-F238E27FC236}">
                <a16:creationId xmlns:a16="http://schemas.microsoft.com/office/drawing/2014/main" id="{6530DF77-010D-E279-0BFF-7E2D69A2A978}"/>
              </a:ext>
            </a:extLst>
          </p:cNvPr>
          <p:cNvPicPr>
            <a:picLocks noChangeAspect="1"/>
          </p:cNvPicPr>
          <p:nvPr/>
        </p:nvPicPr>
        <p:blipFill>
          <a:blip r:embed="rId3"/>
          <a:stretch>
            <a:fillRect/>
          </a:stretch>
        </p:blipFill>
        <p:spPr>
          <a:xfrm>
            <a:off x="600074" y="1780685"/>
            <a:ext cx="4213465" cy="4279019"/>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7815686-FE20-DD87-389D-8245357B1B0B}"/>
                  </a:ext>
                </a:extLst>
              </p:cNvPr>
              <p:cNvSpPr txBox="1"/>
              <p:nvPr/>
            </p:nvSpPr>
            <p:spPr>
              <a:xfrm>
                <a:off x="555016" y="1151075"/>
                <a:ext cx="7153275" cy="48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The </a:t>
                </a:r>
                <a14:m>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oMath>
                </a14:m>
                <a:r>
                  <a:rPr lang="en-US"/>
                  <a:t> are initialized to </a:t>
                </a:r>
                <a14:m>
                  <m:oMath xmlns:m="http://schemas.openxmlformats.org/officeDocument/2006/math">
                    <m:sSubSup>
                      <m:sSubSupPr>
                        <m:ctrlPr>
                          <a:rPr lang="en-US" sz="2000" i="1" smtClean="0">
                            <a:latin typeface="Cambria Math" panose="02040503050406030204" pitchFamily="18" charset="0"/>
                          </a:rPr>
                        </m:ctrlPr>
                      </m:sSubSup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(0)</m:t>
                        </m:r>
                      </m:sup>
                    </m:sSubSup>
                    <m:r>
                      <a:rPr lang="en-US" sz="2000" b="0" i="1" smtClean="0">
                        <a:latin typeface="Cambria Math" panose="02040503050406030204" pitchFamily="18" charset="0"/>
                      </a:rPr>
                      <m:t>=0.6</m:t>
                    </m:r>
                  </m:oMath>
                </a14:m>
                <a:r>
                  <a:rPr lang="en-US"/>
                  <a:t>.</a:t>
                </a:r>
              </a:p>
            </p:txBody>
          </p:sp>
        </mc:Choice>
        <mc:Fallback>
          <p:sp>
            <p:nvSpPr>
              <p:cNvPr id="7" name="TextBox 6">
                <a:extLst>
                  <a:ext uri="{FF2B5EF4-FFF2-40B4-BE49-F238E27FC236}">
                    <a16:creationId xmlns:a16="http://schemas.microsoft.com/office/drawing/2014/main" id="{F7815686-FE20-DD87-389D-8245357B1B0B}"/>
                  </a:ext>
                </a:extLst>
              </p:cNvPr>
              <p:cNvSpPr txBox="1">
                <a:spLocks noRot="1" noChangeAspect="1" noMove="1" noResize="1" noEditPoints="1" noAdjustHandles="1" noChangeArrowheads="1" noChangeShapeType="1" noTextEdit="1"/>
              </p:cNvSpPr>
              <p:nvPr/>
            </p:nvSpPr>
            <p:spPr>
              <a:xfrm>
                <a:off x="555016" y="1151075"/>
                <a:ext cx="7153275" cy="484107"/>
              </a:xfrm>
              <a:prstGeom prst="rect">
                <a:avLst/>
              </a:prstGeom>
              <a:blipFill>
                <a:blip r:embed="rId4"/>
                <a:stretch>
                  <a:fillRect l="-682" b="-12658"/>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0553861A-4DF2-4B20-6D30-F42F14B228F4}"/>
                  </a:ext>
                </a:extLst>
              </p:cNvPr>
              <p:cNvSpPr txBox="1"/>
              <p:nvPr/>
            </p:nvSpPr>
            <p:spPr>
              <a:xfrm>
                <a:off x="6169965" y="2026651"/>
                <a:ext cx="4353966" cy="8404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𝛼</m:t>
                          </m:r>
                        </m:e>
                        <m:sub>
                          <m:r>
                            <a:rPr lang="en-US" sz="2000" i="1">
                              <a:latin typeface="Cambria Math" panose="02040503050406030204" pitchFamily="18" charset="0"/>
                            </a:rPr>
                            <m:t>𝑖</m:t>
                          </m:r>
                        </m:sub>
                        <m:sup>
                          <m:r>
                            <a:rPr lang="en-US" sz="2000" i="1">
                              <a:latin typeface="Cambria Math" panose="02040503050406030204" pitchFamily="18" charset="0"/>
                            </a:rPr>
                            <m:t>(0)</m:t>
                          </m:r>
                        </m:sup>
                      </m:sSubSup>
                      <m:f>
                        <m:fPr>
                          <m:ctrlPr>
                            <a:rPr lang="en-US" sz="2000" i="1" smtClean="0">
                              <a:latin typeface="Cambria Math" panose="02040503050406030204" pitchFamily="18" charset="0"/>
                            </a:rPr>
                          </m:ctrlPr>
                        </m:fPr>
                        <m:num>
                          <m:r>
                            <a:rPr lang="en-US" sz="2000" i="1" smtClean="0">
                              <a:latin typeface="Cambria Math" panose="02040503050406030204" pitchFamily="18" charset="0"/>
                              <a:ea typeface="Cambria Math" panose="02040503050406030204" pitchFamily="18" charset="0"/>
                            </a:rPr>
                            <m:t>∆</m:t>
                          </m:r>
                          <m:sSub>
                            <m:sSubPr>
                              <m:ctrlPr>
                                <a:rPr lang="en-US" sz="200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𝐸</m:t>
                              </m:r>
                            </m:e>
                            <m:sub>
                              <m:r>
                                <a:rPr lang="en-US" sz="2000" b="0" i="1" smtClean="0">
                                  <a:latin typeface="Cambria Math" panose="02040503050406030204" pitchFamily="18" charset="0"/>
                                  <a:ea typeface="Cambria Math" panose="02040503050406030204" pitchFamily="18" charset="0"/>
                                </a:rPr>
                                <m:t>𝑖</m:t>
                              </m:r>
                            </m:sub>
                          </m:sSub>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𝜙</m:t>
                                  </m:r>
                                </m:e>
                                <m:sub>
                                  <m:r>
                                    <a:rPr lang="en-US" sz="2000" b="0" i="1" smtClean="0">
                                      <a:latin typeface="Cambria Math" panose="02040503050406030204" pitchFamily="18" charset="0"/>
                                    </a:rPr>
                                    <m:t>𝑖</m:t>
                                  </m:r>
                                </m:sub>
                              </m:sSub>
                            </m:e>
                            <m:e>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r>
                                        <a:rPr lang="en-US" sz="2000" b="0" i="1" smtClean="0">
                                          <a:latin typeface="Cambria Math" panose="02040503050406030204" pitchFamily="18" charset="0"/>
                                        </a:rPr>
                                        <m:t>h</m:t>
                                      </m:r>
                                    </m:e>
                                  </m:acc>
                                </m:e>
                                <m:sup>
                                  <m:r>
                                    <a:rPr lang="en-US" sz="2000" b="0" i="1" smtClean="0">
                                      <a:latin typeface="Cambria Math" panose="02040503050406030204" pitchFamily="18" charset="0"/>
                                    </a:rPr>
                                    <m:t>𝐷𝐹𝑇</m:t>
                                  </m:r>
                                </m:sup>
                              </m:sSup>
                            </m:e>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𝑖</m:t>
                                  </m:r>
                                </m:sub>
                              </m:sSub>
                            </m:e>
                          </m:d>
                        </m:num>
                        <m:den>
                          <m:d>
                            <m:dPr>
                              <m:begChr m:val="⟨"/>
                              <m:endChr m:val="⟩"/>
                              <m:ctrlPr>
                                <a:rPr lang="en-US" sz="200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𝑖</m:t>
                                  </m:r>
                                </m:sub>
                              </m:sSub>
                            </m:e>
                            <m:e>
                              <m:sSubSup>
                                <m:sSubSupPr>
                                  <m:ctrlPr>
                                    <a:rPr lang="en-US" sz="2000" i="1" smtClean="0">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𝐾𝐼</m:t>
                                  </m:r>
                                </m:sup>
                              </m:sSubSup>
                            </m:e>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𝑖</m:t>
                                  </m:r>
                                </m:sub>
                              </m:sSub>
                            </m:e>
                          </m:d>
                          <m:r>
                            <a:rPr lang="en-US" sz="2000" b="0" i="1" smtClean="0">
                              <a:latin typeface="Cambria Math" panose="02040503050406030204" pitchFamily="18" charset="0"/>
                            </a:rPr>
                            <m:t>−</m:t>
                          </m:r>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𝑖</m:t>
                                  </m:r>
                                </m:sub>
                              </m:sSub>
                            </m:e>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p>
                                  <m:r>
                                    <a:rPr lang="en-US" sz="2000" i="1">
                                      <a:latin typeface="Cambria Math" panose="02040503050406030204" pitchFamily="18" charset="0"/>
                                    </a:rPr>
                                    <m:t>𝐷𝐹𝑇</m:t>
                                  </m:r>
                                </m:sup>
                              </m:sSup>
                            </m:e>
                            <m:e>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𝜙</m:t>
                                  </m:r>
                                </m:e>
                                <m:sub>
                                  <m:r>
                                    <a:rPr lang="en-US" sz="2000" i="1">
                                      <a:latin typeface="Cambria Math" panose="02040503050406030204" pitchFamily="18" charset="0"/>
                                    </a:rPr>
                                    <m:t>𝑖</m:t>
                                  </m:r>
                                </m:sub>
                              </m:sSub>
                            </m:e>
                          </m:d>
                        </m:den>
                      </m:f>
                    </m:oMath>
                  </m:oMathPara>
                </a14:m>
                <a:endParaRPr lang="en-US" sz="2000"/>
              </a:p>
            </p:txBody>
          </p:sp>
        </mc:Choice>
        <mc:Fallback>
          <p:sp>
            <p:nvSpPr>
              <p:cNvPr id="10" name="TextBox 9">
                <a:extLst>
                  <a:ext uri="{FF2B5EF4-FFF2-40B4-BE49-F238E27FC236}">
                    <a16:creationId xmlns:a16="http://schemas.microsoft.com/office/drawing/2014/main" id="{0553861A-4DF2-4B20-6D30-F42F14B228F4}"/>
                  </a:ext>
                </a:extLst>
              </p:cNvPr>
              <p:cNvSpPr txBox="1">
                <a:spLocks noRot="1" noChangeAspect="1" noMove="1" noResize="1" noEditPoints="1" noAdjustHandles="1" noChangeArrowheads="1" noChangeShapeType="1" noTextEdit="1"/>
              </p:cNvSpPr>
              <p:nvPr/>
            </p:nvSpPr>
            <p:spPr>
              <a:xfrm>
                <a:off x="6169965" y="2026651"/>
                <a:ext cx="4353966" cy="840486"/>
              </a:xfrm>
              <a:prstGeom prst="rect">
                <a:avLst/>
              </a:prstGeom>
              <a:blipFill>
                <a:blip r:embed="rId5"/>
                <a:stretch>
                  <a:fillRect/>
                </a:stretch>
              </a:blipFill>
            </p:spPr>
            <p:txBody>
              <a:bodyPr/>
              <a:lstStyle/>
              <a:p>
                <a:r>
                  <a:rPr lang="it-IT">
                    <a:noFill/>
                  </a:rPr>
                  <a:t> </a:t>
                </a:r>
              </a:p>
            </p:txBody>
          </p:sp>
        </mc:Fallback>
      </mc:AlternateContent>
      <p:cxnSp>
        <p:nvCxnSpPr>
          <p:cNvPr id="11" name="Straight Arrow Connector 10">
            <a:extLst>
              <a:ext uri="{FF2B5EF4-FFF2-40B4-BE49-F238E27FC236}">
                <a16:creationId xmlns:a16="http://schemas.microsoft.com/office/drawing/2014/main" id="{C3941737-9C1E-61BB-7FE1-CDE21AFC0FD6}"/>
              </a:ext>
            </a:extLst>
          </p:cNvPr>
          <p:cNvCxnSpPr>
            <a:cxnSpLocks/>
            <a:endCxn id="15" idx="1"/>
          </p:cNvCxnSpPr>
          <p:nvPr/>
        </p:nvCxnSpPr>
        <p:spPr>
          <a:xfrm>
            <a:off x="1914861" y="2026651"/>
            <a:ext cx="4015023" cy="153725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0104F28-81EF-F898-6D8E-7DEBB068CCD5}"/>
                  </a:ext>
                </a:extLst>
              </p:cNvPr>
              <p:cNvSpPr txBox="1"/>
              <p:nvPr/>
            </p:nvSpPr>
            <p:spPr>
              <a:xfrm>
                <a:off x="5929884" y="3222214"/>
                <a:ext cx="5202936" cy="683392"/>
              </a:xfrm>
              <a:prstGeom prst="rect">
                <a:avLst/>
              </a:prstGeom>
              <a:noFill/>
            </p:spPr>
            <p:txBody>
              <a:bodyPr wrap="square" rtlCol="0">
                <a:spAutoFit/>
              </a:bodyPr>
              <a:lstStyle/>
              <a:p>
                <a14:m>
                  <m:oMath xmlns:m="http://schemas.openxmlformats.org/officeDocument/2006/math">
                    <m:sSup>
                      <m:sSupPr>
                        <m:ctrlPr>
                          <a:rPr lang="en-US" sz="1800" i="1" smtClean="0">
                            <a:latin typeface="Cambria Math" panose="02040503050406030204" pitchFamily="18" charset="0"/>
                          </a:rPr>
                        </m:ctrlPr>
                      </m:sSupPr>
                      <m:e>
                        <m:r>
                          <a:rPr lang="en-US" sz="1800" i="1">
                            <a:latin typeface="Cambria Math" panose="02040503050406030204" pitchFamily="18" charset="0"/>
                          </a:rPr>
                          <m:t>𝐸</m:t>
                        </m:r>
                      </m:e>
                      <m:sup>
                        <m:r>
                          <a:rPr lang="en-US" sz="1800" i="1">
                            <a:latin typeface="Cambria Math" panose="02040503050406030204" pitchFamily="18" charset="0"/>
                          </a:rPr>
                          <m:t>𝑁</m:t>
                        </m:r>
                      </m:sup>
                    </m:sSup>
                  </m:oMath>
                </a14:m>
                <a:r>
                  <a:rPr lang="en-US"/>
                  <a:t>,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𝑖</m:t>
                            </m:r>
                          </m:sub>
                        </m:sSub>
                      </m:e>
                      <m:e>
                        <m:sSubSup>
                          <m:sSubSupPr>
                            <m:ctrlPr>
                              <a:rPr lang="en-US" i="1">
                                <a:latin typeface="Cambria Math" panose="02040503050406030204" pitchFamily="18" charset="0"/>
                              </a:rPr>
                            </m:ctrlPr>
                          </m:sSubSupPr>
                          <m:e>
                            <m:acc>
                              <m:accPr>
                                <m:chr m:val="̂"/>
                                <m:ctrlPr>
                                  <a:rPr lang="en-US" i="1">
                                    <a:latin typeface="Cambria Math" panose="02040503050406030204" pitchFamily="18" charset="0"/>
                                  </a:rPr>
                                </m:ctrlPr>
                              </m:accPr>
                              <m:e>
                                <m:r>
                                  <a:rPr lang="en-US" i="1">
                                    <a:latin typeface="Cambria Math" panose="02040503050406030204" pitchFamily="18" charset="0"/>
                                  </a:rPr>
                                  <m:t>h</m:t>
                                </m:r>
                              </m:e>
                            </m:acc>
                          </m:e>
                          <m:sub>
                            <m:r>
                              <a:rPr lang="en-US" i="1">
                                <a:latin typeface="Cambria Math" panose="02040503050406030204" pitchFamily="18" charset="0"/>
                              </a:rPr>
                              <m:t>𝑖</m:t>
                            </m:r>
                          </m:sub>
                          <m:sup>
                            <m:r>
                              <a:rPr lang="en-US" i="1">
                                <a:latin typeface="Cambria Math" panose="02040503050406030204" pitchFamily="18" charset="0"/>
                              </a:rPr>
                              <m:t>𝐾𝐼</m:t>
                            </m:r>
                          </m:sup>
                        </m:sSubSup>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𝑖</m:t>
                            </m:r>
                          </m:sub>
                        </m:sSub>
                      </m:e>
                    </m:d>
                  </m:oMath>
                </a14:m>
                <a:r>
                  <a:rPr lang="en-US"/>
                  <a:t> and </a:t>
                </a:r>
                <a14:m>
                  <m:oMath xmlns:m="http://schemas.openxmlformats.org/officeDocument/2006/math">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𝑖</m:t>
                            </m:r>
                          </m:sub>
                        </m:sSub>
                      </m:e>
                      <m:e>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panose="02040503050406030204" pitchFamily="18" charset="0"/>
                                  </a:rPr>
                                  <m:t>h</m:t>
                                </m:r>
                              </m:e>
                            </m:acc>
                          </m:e>
                          <m:sup>
                            <m:r>
                              <a:rPr lang="en-US" i="1">
                                <a:latin typeface="Cambria Math" panose="02040503050406030204" pitchFamily="18" charset="0"/>
                              </a:rPr>
                              <m:t>𝐷𝐹𝑇</m:t>
                            </m:r>
                          </m:sup>
                        </m:sSup>
                      </m:e>
                      <m:e>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𝜙</m:t>
                            </m:r>
                          </m:e>
                          <m:sub>
                            <m:r>
                              <a:rPr lang="en-US" i="1">
                                <a:latin typeface="Cambria Math" panose="02040503050406030204" pitchFamily="18" charset="0"/>
                              </a:rPr>
                              <m:t>𝑖</m:t>
                            </m:r>
                          </m:sub>
                        </m:sSub>
                      </m:e>
                    </m:d>
                  </m:oMath>
                </a14:m>
                <a:r>
                  <a:rPr lang="en-US"/>
                  <a:t> are obtained from the trial KI calc </a:t>
                </a:r>
              </a:p>
            </p:txBody>
          </p:sp>
        </mc:Choice>
        <mc:Fallback>
          <p:sp>
            <p:nvSpPr>
              <p:cNvPr id="15" name="TextBox 14">
                <a:extLst>
                  <a:ext uri="{FF2B5EF4-FFF2-40B4-BE49-F238E27FC236}">
                    <a16:creationId xmlns:a16="http://schemas.microsoft.com/office/drawing/2014/main" id="{80104F28-81EF-F898-6D8E-7DEBB068CCD5}"/>
                  </a:ext>
                </a:extLst>
              </p:cNvPr>
              <p:cNvSpPr txBox="1">
                <a:spLocks noRot="1" noChangeAspect="1" noMove="1" noResize="1" noEditPoints="1" noAdjustHandles="1" noChangeArrowheads="1" noChangeShapeType="1" noTextEdit="1"/>
              </p:cNvSpPr>
              <p:nvPr/>
            </p:nvSpPr>
            <p:spPr>
              <a:xfrm>
                <a:off x="5929884" y="3222214"/>
                <a:ext cx="5202936" cy="683392"/>
              </a:xfrm>
              <a:prstGeom prst="rect">
                <a:avLst/>
              </a:prstGeom>
              <a:blipFill>
                <a:blip r:embed="rId6"/>
                <a:stretch>
                  <a:fillRect l="-1055" t="-3571" b="-13393"/>
                </a:stretch>
              </a:blipFill>
            </p:spPr>
            <p:txBody>
              <a:bodyPr/>
              <a:lstStyle/>
              <a:p>
                <a:r>
                  <a:rPr lang="it-IT">
                    <a:noFill/>
                  </a:rPr>
                  <a:t> </a:t>
                </a:r>
              </a:p>
            </p:txBody>
          </p:sp>
        </mc:Fallback>
      </mc:AlternateContent>
      <p:sp>
        <p:nvSpPr>
          <p:cNvPr id="18" name="Rectangle 17">
            <a:extLst>
              <a:ext uri="{FF2B5EF4-FFF2-40B4-BE49-F238E27FC236}">
                <a16:creationId xmlns:a16="http://schemas.microsoft.com/office/drawing/2014/main" id="{CF051BE4-5959-8088-7408-DE557E3E19A4}"/>
              </a:ext>
            </a:extLst>
          </p:cNvPr>
          <p:cNvSpPr/>
          <p:nvPr/>
        </p:nvSpPr>
        <p:spPr>
          <a:xfrm>
            <a:off x="6147196" y="1944514"/>
            <a:ext cx="4353966" cy="100476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Bracket 22">
            <a:extLst>
              <a:ext uri="{FF2B5EF4-FFF2-40B4-BE49-F238E27FC236}">
                <a16:creationId xmlns:a16="http://schemas.microsoft.com/office/drawing/2014/main" id="{FEFCFCAF-99F6-C116-8184-458E59238A7D}"/>
              </a:ext>
            </a:extLst>
          </p:cNvPr>
          <p:cNvSpPr/>
          <p:nvPr/>
        </p:nvSpPr>
        <p:spPr>
          <a:xfrm>
            <a:off x="2494547" y="2339096"/>
            <a:ext cx="72190" cy="2714168"/>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Straight Arrow Connector 23">
            <a:extLst>
              <a:ext uri="{FF2B5EF4-FFF2-40B4-BE49-F238E27FC236}">
                <a16:creationId xmlns:a16="http://schemas.microsoft.com/office/drawing/2014/main" id="{9D08EA30-7246-1609-8BFD-B90EC3192C3B}"/>
              </a:ext>
            </a:extLst>
          </p:cNvPr>
          <p:cNvCxnSpPr>
            <a:cxnSpLocks/>
          </p:cNvCxnSpPr>
          <p:nvPr/>
        </p:nvCxnSpPr>
        <p:spPr>
          <a:xfrm>
            <a:off x="2566737" y="3740607"/>
            <a:ext cx="3529263" cy="92110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11A0DD6B-7698-C590-FFE3-AC1E48ADF129}"/>
                  </a:ext>
                </a:extLst>
              </p:cNvPr>
              <p:cNvSpPr txBox="1"/>
              <p:nvPr/>
            </p:nvSpPr>
            <p:spPr>
              <a:xfrm>
                <a:off x="6168190" y="4158668"/>
                <a:ext cx="5423736" cy="1144929"/>
              </a:xfrm>
              <a:prstGeom prst="rect">
                <a:avLst/>
              </a:prstGeom>
              <a:noFill/>
            </p:spPr>
            <p:txBody>
              <a:bodyPr wrap="square">
                <a:spAutoFit/>
              </a:bodyPr>
              <a:lstStyle/>
              <a:p>
                <a14:m>
                  <m:oMath xmlns:m="http://schemas.openxmlformats.org/officeDocument/2006/math">
                    <m:sSubSup>
                      <m:sSubSupPr>
                        <m:ctrlPr>
                          <a:rPr lang="en-US" sz="1800" i="1" smtClean="0">
                            <a:latin typeface="Cambria Math" panose="02040503050406030204" pitchFamily="18" charset="0"/>
                          </a:rPr>
                        </m:ctrlPr>
                      </m:sSubSupPr>
                      <m:e>
                        <m:r>
                          <a:rPr lang="en-US" sz="1800" i="1">
                            <a:latin typeface="Cambria Math" panose="02040503050406030204" pitchFamily="18" charset="0"/>
                          </a:rPr>
                          <m:t>𝐸</m:t>
                        </m:r>
                      </m:e>
                      <m:sub>
                        <m:r>
                          <a:rPr lang="en-US" sz="1800" i="1">
                            <a:latin typeface="Cambria Math" panose="02040503050406030204" pitchFamily="18" charset="0"/>
                          </a:rPr>
                          <m:t>𝑖</m:t>
                        </m:r>
                      </m:sub>
                      <m:sup>
                        <m:r>
                          <a:rPr lang="en-US" sz="1800" i="1">
                            <a:latin typeface="Cambria Math" panose="02040503050406030204" pitchFamily="18" charset="0"/>
                          </a:rPr>
                          <m:t>𝑁</m:t>
                        </m:r>
                        <m:r>
                          <a:rPr lang="en-US" sz="1800" i="1" smtClean="0">
                            <a:latin typeface="Cambria Math" panose="02040503050406030204" pitchFamily="18" charset="0"/>
                            <a:ea typeface="Cambria Math" panose="02040503050406030204" pitchFamily="18" charset="0"/>
                          </a:rPr>
                          <m:t>±</m:t>
                        </m:r>
                        <m:r>
                          <a:rPr lang="en-US" sz="1800" i="1">
                            <a:latin typeface="Cambria Math" panose="02040503050406030204" pitchFamily="18" charset="0"/>
                          </a:rPr>
                          <m:t>1</m:t>
                        </m:r>
                      </m:sup>
                    </m:sSubSup>
                  </m:oMath>
                </a14:m>
                <a:r>
                  <a:rPr lang="en-US"/>
                  <a:t> are computed orbital by orbital</a:t>
                </a:r>
              </a:p>
              <a:p>
                <a:r>
                  <a:rPr lang="en-US" sz="1600"/>
                  <a:t>(for empty states, a couple of dummy calcs are required before performing to prepare the </a:t>
                </a:r>
                <a14:m>
                  <m:oMath xmlns:m="http://schemas.openxmlformats.org/officeDocument/2006/math">
                    <m:r>
                      <a:rPr lang="en-US" sz="1600" b="0" i="1" smtClean="0">
                        <a:latin typeface="Cambria Math" panose="02040503050406030204" pitchFamily="18" charset="0"/>
                      </a:rPr>
                      <m:t>(</m:t>
                    </m:r>
                    <m:r>
                      <a:rPr lang="en-US" sz="1600" b="0" i="1" smtClean="0">
                        <a:latin typeface="Cambria Math" panose="02040503050406030204" pitchFamily="18" charset="0"/>
                      </a:rPr>
                      <m:t>𝑁</m:t>
                    </m:r>
                    <m:r>
                      <a:rPr lang="en-US" sz="1600" b="0" i="1" smtClean="0">
                        <a:latin typeface="Cambria Math" panose="02040503050406030204" pitchFamily="18" charset="0"/>
                      </a:rPr>
                      <m:t>+1)</m:t>
                    </m:r>
                  </m:oMath>
                </a14:m>
                <a:r>
                  <a:rPr lang="en-US" sz="1600"/>
                  <a:t>-electron system)</a:t>
                </a:r>
              </a:p>
            </p:txBody>
          </p:sp>
        </mc:Choice>
        <mc:Fallback>
          <p:sp>
            <p:nvSpPr>
              <p:cNvPr id="28" name="TextBox 27">
                <a:extLst>
                  <a:ext uri="{FF2B5EF4-FFF2-40B4-BE49-F238E27FC236}">
                    <a16:creationId xmlns:a16="http://schemas.microsoft.com/office/drawing/2014/main" id="{11A0DD6B-7698-C590-FFE3-AC1E48ADF129}"/>
                  </a:ext>
                </a:extLst>
              </p:cNvPr>
              <p:cNvSpPr txBox="1">
                <a:spLocks noRot="1" noChangeAspect="1" noMove="1" noResize="1" noEditPoints="1" noAdjustHandles="1" noChangeArrowheads="1" noChangeShapeType="1" noTextEdit="1"/>
              </p:cNvSpPr>
              <p:nvPr/>
            </p:nvSpPr>
            <p:spPr>
              <a:xfrm>
                <a:off x="6168190" y="4158668"/>
                <a:ext cx="5423736" cy="1144929"/>
              </a:xfrm>
              <a:prstGeom prst="rect">
                <a:avLst/>
              </a:prstGeom>
              <a:blipFill>
                <a:blip r:embed="rId7"/>
                <a:stretch>
                  <a:fillRect l="-674" t="-1064" b="-5851"/>
                </a:stretch>
              </a:blipFill>
            </p:spPr>
            <p:txBody>
              <a:bodyPr/>
              <a:lstStyle/>
              <a:p>
                <a:r>
                  <a:rPr lang="it-IT">
                    <a:noFill/>
                  </a:rPr>
                  <a:t> </a:t>
                </a:r>
              </a:p>
            </p:txBody>
          </p:sp>
        </mc:Fallback>
      </mc:AlternateContent>
      <p:sp>
        <p:nvSpPr>
          <p:cNvPr id="29" name="Right Bracket 28">
            <a:extLst>
              <a:ext uri="{FF2B5EF4-FFF2-40B4-BE49-F238E27FC236}">
                <a16:creationId xmlns:a16="http://schemas.microsoft.com/office/drawing/2014/main" id="{FBA3FED0-7B4E-4E87-275B-12E5662FF2DD}"/>
              </a:ext>
            </a:extLst>
          </p:cNvPr>
          <p:cNvSpPr/>
          <p:nvPr/>
        </p:nvSpPr>
        <p:spPr>
          <a:xfrm>
            <a:off x="2757809" y="5303597"/>
            <a:ext cx="72190" cy="288000"/>
          </a:xfrm>
          <a:prstGeom prst="rightBracket">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0BFF3676-CF78-EADF-8398-7FDDA0CAC19B}"/>
              </a:ext>
            </a:extLst>
          </p:cNvPr>
          <p:cNvCxnSpPr>
            <a:cxnSpLocks/>
          </p:cNvCxnSpPr>
          <p:nvPr/>
        </p:nvCxnSpPr>
        <p:spPr>
          <a:xfrm flipV="1">
            <a:off x="2829999" y="4874794"/>
            <a:ext cx="3266001" cy="5728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CBEC292-4519-F948-1370-4E573BEA1398}"/>
              </a:ext>
            </a:extLst>
          </p:cNvPr>
          <p:cNvSpPr txBox="1"/>
          <p:nvPr/>
        </p:nvSpPr>
        <p:spPr>
          <a:xfrm>
            <a:off x="5881394" y="5556659"/>
            <a:ext cx="5202937" cy="646331"/>
          </a:xfrm>
          <a:prstGeom prst="rect">
            <a:avLst/>
          </a:prstGeom>
          <a:noFill/>
        </p:spPr>
        <p:txBody>
          <a:bodyPr wrap="square" rtlCol="0">
            <a:spAutoFit/>
          </a:bodyPr>
          <a:lstStyle/>
          <a:p>
            <a:r>
              <a:rPr lang="en-US"/>
              <a:t>Increase </a:t>
            </a:r>
            <a:r>
              <a:rPr lang="en-US" err="1">
                <a:latin typeface="Courier New" panose="02070309020205020404" pitchFamily="49" charset="0"/>
                <a:cs typeface="Courier New" panose="02070309020205020404" pitchFamily="49" charset="0"/>
              </a:rPr>
              <a:t>n_max_sc_steps</a:t>
            </a:r>
            <a:r>
              <a:rPr lang="en-US"/>
              <a:t> for more iterations (unnecessary for KI)</a:t>
            </a:r>
          </a:p>
        </p:txBody>
      </p:sp>
      <p:cxnSp>
        <p:nvCxnSpPr>
          <p:cNvPr id="36" name="Straight Arrow Connector 35">
            <a:extLst>
              <a:ext uri="{FF2B5EF4-FFF2-40B4-BE49-F238E27FC236}">
                <a16:creationId xmlns:a16="http://schemas.microsoft.com/office/drawing/2014/main" id="{47D03AE9-0D58-8106-B21E-A32A4D5909A4}"/>
              </a:ext>
            </a:extLst>
          </p:cNvPr>
          <p:cNvCxnSpPr>
            <a:cxnSpLocks/>
          </p:cNvCxnSpPr>
          <p:nvPr/>
        </p:nvCxnSpPr>
        <p:spPr>
          <a:xfrm>
            <a:off x="4724472" y="5912427"/>
            <a:ext cx="1084046" cy="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7C47E15-4B35-58CC-DD89-C741A0CCFC9D}"/>
              </a:ext>
            </a:extLst>
          </p:cNvPr>
          <p:cNvSpPr txBox="1"/>
          <p:nvPr/>
        </p:nvSpPr>
        <p:spPr>
          <a:xfrm>
            <a:off x="6648133" y="1267217"/>
            <a:ext cx="5009705"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Day3/exercise1/</a:t>
            </a:r>
            <a:r>
              <a:rPr lang="en-US" err="1">
                <a:latin typeface="Courier New"/>
                <a:cs typeface="Simplified Arabic Fixed"/>
              </a:rPr>
              <a:t>calc_alpha</a:t>
            </a:r>
          </a:p>
        </p:txBody>
      </p:sp>
    </p:spTree>
    <p:extLst>
      <p:ext uri="{BB962C8B-B14F-4D97-AF65-F5344CB8AC3E}">
        <p14:creationId xmlns:p14="http://schemas.microsoft.com/office/powerpoint/2010/main" val="3394561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7D0D4-0992-4B4F-DC35-5ABC9FF2B1D6}"/>
              </a:ext>
            </a:extLst>
          </p:cNvPr>
          <p:cNvSpPr>
            <a:spLocks noGrp="1"/>
          </p:cNvSpPr>
          <p:nvPr>
            <p:ph type="title"/>
          </p:nvPr>
        </p:nvSpPr>
        <p:spPr/>
        <p:txBody>
          <a:bodyPr>
            <a:normAutofit/>
          </a:bodyPr>
          <a:lstStyle/>
          <a:p>
            <a:r>
              <a:rPr lang="en-US" sz="3600">
                <a:latin typeface="Century Gothic"/>
              </a:rPr>
              <a:t>Final KI calculation</a:t>
            </a:r>
            <a:endParaRPr lang="en-US" sz="3600"/>
          </a:p>
        </p:txBody>
      </p:sp>
      <p:sp>
        <p:nvSpPr>
          <p:cNvPr id="3" name="Date Placeholder 2">
            <a:extLst>
              <a:ext uri="{FF2B5EF4-FFF2-40B4-BE49-F238E27FC236}">
                <a16:creationId xmlns:a16="http://schemas.microsoft.com/office/drawing/2014/main" id="{DCED8A64-6F5B-5623-D8CA-77FF6A56373D}"/>
              </a:ext>
            </a:extLst>
          </p:cNvPr>
          <p:cNvSpPr>
            <a:spLocks noGrp="1"/>
          </p:cNvSpPr>
          <p:nvPr>
            <p:ph type="dt" sz="half" idx="10"/>
          </p:nvPr>
        </p:nvSpPr>
        <p:spPr/>
        <p:txBody>
          <a:bodyPr/>
          <a:lstStyle/>
          <a:p>
            <a:r>
              <a:rPr lang="de-CH"/>
              <a:t>11/11/2022</a:t>
            </a:r>
            <a:endParaRPr lang="en-US"/>
          </a:p>
        </p:txBody>
      </p:sp>
      <p:sp>
        <p:nvSpPr>
          <p:cNvPr id="4" name="Footer Placeholder 3">
            <a:extLst>
              <a:ext uri="{FF2B5EF4-FFF2-40B4-BE49-F238E27FC236}">
                <a16:creationId xmlns:a16="http://schemas.microsoft.com/office/drawing/2014/main" id="{EDD83F3C-F8AE-73B1-84D7-4BACAC91FB5D}"/>
              </a:ext>
            </a:extLst>
          </p:cNvPr>
          <p:cNvSpPr>
            <a:spLocks noGrp="1"/>
          </p:cNvSpPr>
          <p:nvPr>
            <p:ph type="ftr" sz="quarter" idx="11"/>
          </p:nvPr>
        </p:nvSpPr>
        <p:spPr/>
        <p:txBody>
          <a:bodyPr/>
          <a:lstStyle/>
          <a:p>
            <a:r>
              <a:rPr lang="en-US"/>
              <a:t>Advanced Quantum ESPRESSO tutorial: Hubbard and Koopmans functionals from linear response</a:t>
            </a:r>
          </a:p>
        </p:txBody>
      </p:sp>
      <p:sp>
        <p:nvSpPr>
          <p:cNvPr id="5" name="Slide Number Placeholder 4">
            <a:extLst>
              <a:ext uri="{FF2B5EF4-FFF2-40B4-BE49-F238E27FC236}">
                <a16:creationId xmlns:a16="http://schemas.microsoft.com/office/drawing/2014/main" id="{94B1B54F-EB60-BB3B-FEDD-F4F05CABF98B}"/>
              </a:ext>
            </a:extLst>
          </p:cNvPr>
          <p:cNvSpPr>
            <a:spLocks noGrp="1"/>
          </p:cNvSpPr>
          <p:nvPr>
            <p:ph type="sldNum" sz="quarter" idx="12"/>
          </p:nvPr>
        </p:nvSpPr>
        <p:spPr/>
        <p:txBody>
          <a:bodyPr/>
          <a:lstStyle/>
          <a:p>
            <a:fld id="{55679443-67DE-1C41-B86D-AF2A0FED94EA}" type="slidenum">
              <a:rPr lang="en-US" smtClean="0"/>
              <a:pPr/>
              <a:t>9</a:t>
            </a:fld>
            <a:endParaRPr lang="en-US"/>
          </a:p>
        </p:txBody>
      </p:sp>
      <p:sp>
        <p:nvSpPr>
          <p:cNvPr id="39" name="TextBox 38">
            <a:extLst>
              <a:ext uri="{FF2B5EF4-FFF2-40B4-BE49-F238E27FC236}">
                <a16:creationId xmlns:a16="http://schemas.microsoft.com/office/drawing/2014/main" id="{47C47E15-4B35-58CC-DD89-C741A0CCFC9D}"/>
              </a:ext>
            </a:extLst>
          </p:cNvPr>
          <p:cNvSpPr txBox="1"/>
          <p:nvPr/>
        </p:nvSpPr>
        <p:spPr>
          <a:xfrm>
            <a:off x="7337425" y="1267217"/>
            <a:ext cx="4320413" cy="369332"/>
          </a:xfrm>
          <a:prstGeom prst="rect">
            <a:avLst/>
          </a:prstGeom>
          <a:noFill/>
        </p:spPr>
        <p:txBody>
          <a:bodyPr wrap="none" lIns="91440" tIns="45720" rIns="91440" bIns="45720" rtlCol="0" anchor="t">
            <a:spAutoFit/>
          </a:bodyPr>
          <a:lstStyle/>
          <a:p>
            <a:pPr algn="r"/>
            <a:r>
              <a:rPr lang="en-US" b="1">
                <a:latin typeface="Courier New"/>
                <a:cs typeface="Simplified Arabic Fixed"/>
              </a:rPr>
              <a:t>WORKDIR </a:t>
            </a:r>
            <a:r>
              <a:rPr lang="en-US">
                <a:latin typeface="Courier New"/>
                <a:cs typeface="Simplified Arabic Fixed"/>
              </a:rPr>
              <a:t>= Day3/exercise1/final</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6101186-79B5-E339-979C-D974D82D62D8}"/>
                  </a:ext>
                </a:extLst>
              </p:cNvPr>
              <p:cNvSpPr txBox="1"/>
              <p:nvPr/>
            </p:nvSpPr>
            <p:spPr>
              <a:xfrm>
                <a:off x="679886" y="1284771"/>
                <a:ext cx="3878317" cy="331566"/>
              </a:xfrm>
              <a:prstGeom prst="rect">
                <a:avLst/>
              </a:prstGeom>
              <a:noFill/>
            </p:spPr>
            <p:txBody>
              <a:bodyPr wrap="square" lIns="0" tIns="0" rIns="0" bIns="0" rtlCol="0">
                <a:spAutoFit/>
              </a:bodyPr>
              <a:lstStyle/>
              <a:p>
                <a:r>
                  <a:rPr lang="en-US" sz="2000"/>
                  <a:t>Diagonalize	</a:t>
                </a:r>
                <a14:m>
                  <m:oMath xmlns:m="http://schemas.openxmlformats.org/officeDocument/2006/math">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r>
                              <a:rPr lang="en-US" sz="2000" i="1">
                                <a:latin typeface="Cambria Math" panose="02040503050406030204" pitchFamily="18" charset="0"/>
                              </a:rPr>
                              <m:t>h</m:t>
                            </m:r>
                          </m:e>
                        </m:acc>
                      </m:e>
                      <m:sup>
                        <m:r>
                          <a:rPr lang="en-US" sz="2000" b="0" i="1" smtClean="0">
                            <a:latin typeface="Cambria Math" panose="02040503050406030204" pitchFamily="18" charset="0"/>
                          </a:rPr>
                          <m:t>𝐷𝐹𝑇</m:t>
                        </m:r>
                      </m:sup>
                    </m:s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𝛼</m:t>
                        </m:r>
                      </m:e>
                      <m:sub>
                        <m:r>
                          <a:rPr lang="en-US" sz="2000" b="0" i="1" smtClean="0">
                            <a:latin typeface="Cambria Math" panose="02040503050406030204" pitchFamily="18" charset="0"/>
                          </a:rPr>
                          <m:t>𝑖</m:t>
                        </m:r>
                      </m:sub>
                    </m:sSub>
                    <m:sSubSup>
                      <m:sSubSupPr>
                        <m:ctrlPr>
                          <a:rPr lang="en-US" sz="2000" b="0" i="1" smtClean="0">
                            <a:latin typeface="Cambria Math" panose="02040503050406030204" pitchFamily="18" charset="0"/>
                          </a:rPr>
                        </m:ctrlPr>
                      </m:sSubSupPr>
                      <m:e>
                        <m:acc>
                          <m:accPr>
                            <m:chr m:val="̂"/>
                            <m:ctrlPr>
                              <a:rPr lang="en-US" sz="2000" i="1">
                                <a:latin typeface="Cambria Math" panose="02040503050406030204" pitchFamily="18" charset="0"/>
                              </a:rPr>
                            </m:ctrlPr>
                          </m:accPr>
                          <m:e>
                            <m:r>
                              <a:rPr lang="en-US" sz="2000" b="0" i="1" smtClean="0">
                                <a:latin typeface="Cambria Math" panose="02040503050406030204" pitchFamily="18" charset="0"/>
                              </a:rPr>
                              <m:t>𝑣</m:t>
                            </m:r>
                          </m:e>
                        </m:acc>
                      </m:e>
                      <m:sub>
                        <m:r>
                          <a:rPr lang="en-US" sz="2000" b="0" i="1" smtClean="0">
                            <a:latin typeface="Cambria Math" panose="02040503050406030204" pitchFamily="18" charset="0"/>
                          </a:rPr>
                          <m:t>𝑖</m:t>
                        </m:r>
                      </m:sub>
                      <m:sup>
                        <m:r>
                          <a:rPr lang="en-US" sz="2000" b="0" i="1" smtClean="0">
                            <a:latin typeface="Cambria Math" panose="02040503050406030204" pitchFamily="18" charset="0"/>
                          </a:rPr>
                          <m:t>𝐾𝐼</m:t>
                        </m:r>
                      </m:sup>
                    </m:sSubSup>
                  </m:oMath>
                </a14:m>
                <a:endParaRPr lang="en-US" sz="2000"/>
              </a:p>
            </p:txBody>
          </p:sp>
        </mc:Choice>
        <mc:Fallback>
          <p:sp>
            <p:nvSpPr>
              <p:cNvPr id="8" name="TextBox 7">
                <a:extLst>
                  <a:ext uri="{FF2B5EF4-FFF2-40B4-BE49-F238E27FC236}">
                    <a16:creationId xmlns:a16="http://schemas.microsoft.com/office/drawing/2014/main" id="{56101186-79B5-E339-979C-D974D82D62D8}"/>
                  </a:ext>
                </a:extLst>
              </p:cNvPr>
              <p:cNvSpPr txBox="1">
                <a:spLocks noRot="1" noChangeAspect="1" noMove="1" noResize="1" noEditPoints="1" noAdjustHandles="1" noChangeArrowheads="1" noChangeShapeType="1" noTextEdit="1"/>
              </p:cNvSpPr>
              <p:nvPr/>
            </p:nvSpPr>
            <p:spPr>
              <a:xfrm>
                <a:off x="679886" y="1284771"/>
                <a:ext cx="3878317" cy="331566"/>
              </a:xfrm>
              <a:prstGeom prst="rect">
                <a:avLst/>
              </a:prstGeom>
              <a:blipFill>
                <a:blip r:embed="rId3"/>
                <a:stretch>
                  <a:fillRect l="-4088" t="-24074" b="-42593"/>
                </a:stretch>
              </a:blipFill>
            </p:spPr>
            <p:txBody>
              <a:bodyPr/>
              <a:lstStyle/>
              <a:p>
                <a:r>
                  <a:rPr lang="it-IT">
                    <a:noFill/>
                  </a:rPr>
                  <a:t> </a:t>
                </a:r>
              </a:p>
            </p:txBody>
          </p:sp>
        </mc:Fallback>
      </mc:AlternateContent>
      <p:sp>
        <p:nvSpPr>
          <p:cNvPr id="9" name="TextBox 8">
            <a:extLst>
              <a:ext uri="{FF2B5EF4-FFF2-40B4-BE49-F238E27FC236}">
                <a16:creationId xmlns:a16="http://schemas.microsoft.com/office/drawing/2014/main" id="{02974C7B-2474-7838-7EE0-4353F2E02C7E}"/>
              </a:ext>
            </a:extLst>
          </p:cNvPr>
          <p:cNvSpPr txBox="1"/>
          <p:nvPr/>
        </p:nvSpPr>
        <p:spPr>
          <a:xfrm>
            <a:off x="583324" y="1876412"/>
            <a:ext cx="4487126" cy="369332"/>
          </a:xfrm>
          <a:prstGeom prst="rect">
            <a:avLst/>
          </a:prstGeom>
          <a:noFill/>
        </p:spPr>
        <p:txBody>
          <a:bodyPr wrap="none" rtlCol="0">
            <a:spAutoFit/>
          </a:bodyPr>
          <a:lstStyle/>
          <a:p>
            <a:r>
              <a:rPr lang="en-US"/>
              <a:t>Go to </a:t>
            </a:r>
            <a:r>
              <a:rPr lang="en-US">
                <a:latin typeface="Courier New" panose="02070309020205020404" pitchFamily="49" charset="0"/>
                <a:cs typeface="Courier New" panose="02070309020205020404" pitchFamily="49" charset="0"/>
              </a:rPr>
              <a:t>final</a:t>
            </a:r>
            <a:r>
              <a:rPr lang="en-US"/>
              <a:t> and open </a:t>
            </a:r>
            <a:r>
              <a:rPr lang="en-US" err="1">
                <a:latin typeface="Courier New" panose="02070309020205020404" pitchFamily="49" charset="0"/>
                <a:cs typeface="Courier New" panose="02070309020205020404" pitchFamily="49" charset="0"/>
              </a:rPr>
              <a:t>ki_final.cpo</a:t>
            </a:r>
            <a:endParaRPr lang="en-US">
              <a:latin typeface="Courier New" panose="02070309020205020404" pitchFamily="49" charset="0"/>
              <a:cs typeface="Courier New" panose="02070309020205020404" pitchFamily="49" charset="0"/>
            </a:endParaRPr>
          </a:p>
        </p:txBody>
      </p:sp>
      <p:pic>
        <p:nvPicPr>
          <p:cNvPr id="6" name="Picture 6">
            <a:extLst>
              <a:ext uri="{FF2B5EF4-FFF2-40B4-BE49-F238E27FC236}">
                <a16:creationId xmlns:a16="http://schemas.microsoft.com/office/drawing/2014/main" id="{2F110487-67B1-5EFA-E9FB-ED1AA4485629}"/>
              </a:ext>
            </a:extLst>
          </p:cNvPr>
          <p:cNvPicPr>
            <a:picLocks noChangeAspect="1"/>
          </p:cNvPicPr>
          <p:nvPr/>
        </p:nvPicPr>
        <p:blipFill>
          <a:blip r:embed="rId4"/>
          <a:stretch>
            <a:fillRect/>
          </a:stretch>
        </p:blipFill>
        <p:spPr>
          <a:xfrm>
            <a:off x="742950" y="2603317"/>
            <a:ext cx="5038725" cy="3146792"/>
          </a:xfrm>
          <a:prstGeom prst="rect">
            <a:avLst/>
          </a:prstGeom>
        </p:spPr>
      </p:pic>
      <p:sp>
        <p:nvSpPr>
          <p:cNvPr id="10" name="TextBox 9">
            <a:extLst>
              <a:ext uri="{FF2B5EF4-FFF2-40B4-BE49-F238E27FC236}">
                <a16:creationId xmlns:a16="http://schemas.microsoft.com/office/drawing/2014/main" id="{105A5A04-FBE8-6EE0-9EBD-1E5BBF964C10}"/>
              </a:ext>
            </a:extLst>
          </p:cNvPr>
          <p:cNvSpPr txBox="1"/>
          <p:nvPr/>
        </p:nvSpPr>
        <p:spPr>
          <a:xfrm>
            <a:off x="6571253" y="1876412"/>
            <a:ext cx="5086585" cy="1200329"/>
          </a:xfrm>
          <a:prstGeom prst="rect">
            <a:avLst/>
          </a:prstGeom>
          <a:noFill/>
        </p:spPr>
        <p:txBody>
          <a:bodyPr wrap="square" lIns="91440" tIns="45720" rIns="91440" bIns="45720" rtlCol="0" anchor="t">
            <a:spAutoFit/>
          </a:bodyPr>
          <a:lstStyle/>
          <a:p>
            <a:r>
              <a:rPr lang="en-US"/>
              <a:t>For a more direct comparison KI-vs-DFT you can run the two scripts:</a:t>
            </a:r>
          </a:p>
          <a:p>
            <a:r>
              <a:rPr lang="en-US">
                <a:latin typeface="Courier New"/>
                <a:cs typeface="Courier New"/>
              </a:rPr>
              <a:t>&gt; </a:t>
            </a:r>
            <a:r>
              <a:rPr lang="en-US" err="1">
                <a:latin typeface="Courier New"/>
                <a:cs typeface="Courier New"/>
              </a:rPr>
              <a:t>sh</a:t>
            </a:r>
            <a:r>
              <a:rPr lang="en-US">
                <a:latin typeface="Courier New"/>
                <a:cs typeface="Courier New"/>
              </a:rPr>
              <a:t> get_BE.sh</a:t>
            </a:r>
          </a:p>
          <a:p>
            <a:r>
              <a:rPr lang="en-US">
                <a:latin typeface="Courier New"/>
                <a:cs typeface="Courier New"/>
              </a:rPr>
              <a:t>&gt; </a:t>
            </a:r>
            <a:r>
              <a:rPr lang="en-US" err="1">
                <a:latin typeface="Courier New"/>
                <a:cs typeface="Courier New"/>
              </a:rPr>
              <a:t>gnuplot</a:t>
            </a:r>
            <a:r>
              <a:rPr lang="en-US">
                <a:latin typeface="Courier New"/>
                <a:cs typeface="Courier New"/>
              </a:rPr>
              <a:t> </a:t>
            </a:r>
            <a:r>
              <a:rPr lang="en-US" err="1">
                <a:latin typeface="Courier New"/>
                <a:cs typeface="Courier New"/>
              </a:rPr>
              <a:t>BE.gnu</a:t>
            </a:r>
            <a:endParaRPr lang="en-US">
              <a:latin typeface="Courier New"/>
              <a:cs typeface="Courier New"/>
            </a:endParaRPr>
          </a:p>
        </p:txBody>
      </p:sp>
      <p:pic>
        <p:nvPicPr>
          <p:cNvPr id="12" name="Picture 11">
            <a:extLst>
              <a:ext uri="{FF2B5EF4-FFF2-40B4-BE49-F238E27FC236}">
                <a16:creationId xmlns:a16="http://schemas.microsoft.com/office/drawing/2014/main" id="{2D3A3065-C1D7-9511-ED69-98EA2B3A47B7}"/>
              </a:ext>
            </a:extLst>
          </p:cNvPr>
          <p:cNvPicPr>
            <a:picLocks noChangeAspect="1"/>
          </p:cNvPicPr>
          <p:nvPr/>
        </p:nvPicPr>
        <p:blipFill>
          <a:blip r:embed="rId5"/>
          <a:stretch>
            <a:fillRect/>
          </a:stretch>
        </p:blipFill>
        <p:spPr>
          <a:xfrm>
            <a:off x="6096000" y="3429000"/>
            <a:ext cx="3242886" cy="2432165"/>
          </a:xfrm>
          <a:prstGeom prst="rect">
            <a:avLst/>
          </a:prstGeom>
        </p:spPr>
      </p:pic>
      <p:pic>
        <p:nvPicPr>
          <p:cNvPr id="14" name="Picture 13">
            <a:extLst>
              <a:ext uri="{FF2B5EF4-FFF2-40B4-BE49-F238E27FC236}">
                <a16:creationId xmlns:a16="http://schemas.microsoft.com/office/drawing/2014/main" id="{1FB20359-C8EE-2321-B52E-F30E743D9CB3}"/>
              </a:ext>
            </a:extLst>
          </p:cNvPr>
          <p:cNvPicPr>
            <a:picLocks noChangeAspect="1"/>
          </p:cNvPicPr>
          <p:nvPr/>
        </p:nvPicPr>
        <p:blipFill>
          <a:blip r:embed="rId6"/>
          <a:stretch>
            <a:fillRect/>
          </a:stretch>
        </p:blipFill>
        <p:spPr>
          <a:xfrm>
            <a:off x="8810337" y="3428999"/>
            <a:ext cx="3242886" cy="2432165"/>
          </a:xfrm>
          <a:prstGeom prst="rect">
            <a:avLst/>
          </a:prstGeom>
        </p:spPr>
      </p:pic>
    </p:spTree>
    <p:extLst>
      <p:ext uri="{BB962C8B-B14F-4D97-AF65-F5344CB8AC3E}">
        <p14:creationId xmlns:p14="http://schemas.microsoft.com/office/powerpoint/2010/main" val="1325506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56</Slides>
  <Notes>4</Notes>
  <HiddenSlides>0</HiddenSlides>
  <ScaleCrop>false</ScaleCrop>
  <HeadingPairs>
    <vt:vector size="4" baseType="variant">
      <vt:variant>
        <vt:lpstr>Tema</vt:lpstr>
      </vt:variant>
      <vt:variant>
        <vt:i4>1</vt:i4>
      </vt:variant>
      <vt:variant>
        <vt:lpstr>Titoli diapositive</vt:lpstr>
      </vt:variant>
      <vt:variant>
        <vt:i4>56</vt:i4>
      </vt:variant>
    </vt:vector>
  </HeadingPairs>
  <TitlesOfParts>
    <vt:vector size="57" baseType="lpstr">
      <vt:lpstr>Office Theme</vt:lpstr>
      <vt:lpstr>Advanced Quantum ESPRESSO tutorial:  Hubbard and Koopmans functionals from linear response  Edward Linscott, Riccardo De Gennaro, and Nicola Colonna, </vt:lpstr>
      <vt:lpstr>What we will do today</vt:lpstr>
      <vt:lpstr>Presentazione standard di PowerPoint</vt:lpstr>
      <vt:lpstr>Ozone molecule with KCP</vt:lpstr>
      <vt:lpstr>JSON input file</vt:lpstr>
      <vt:lpstr>Orbitals initialization</vt:lpstr>
      <vt:lpstr>Orbitals initialization</vt:lpstr>
      <vt:lpstr>Screening parameters α_i</vt:lpstr>
      <vt:lpstr>Final KI calculation</vt:lpstr>
      <vt:lpstr>Presentazione standard di PowerPoint</vt:lpstr>
      <vt:lpstr>Bulk silicon with KCP</vt:lpstr>
      <vt:lpstr>JSON input file</vt:lpstr>
      <vt:lpstr>JSON input file</vt:lpstr>
      <vt:lpstr>Orbitals initialization</vt:lpstr>
      <vt:lpstr>Final KI calculation</vt:lpstr>
      <vt:lpstr>Postproc: band structure</vt:lpstr>
      <vt:lpstr>Postproc: smooth interpolation</vt:lpstr>
      <vt:lpstr>Bonus: pKIPZ calculation</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5. Using koopmans</vt:lpstr>
      <vt:lpstr>5. Using koopmans</vt:lpstr>
      <vt:lpstr>5. Using koopmans</vt:lpstr>
      <vt:lpstr>Want to find out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Riccardo De Gennaro</dc:creator>
  <cp:revision>2</cp:revision>
  <dcterms:created xsi:type="dcterms:W3CDTF">2022-10-17T13:24:17Z</dcterms:created>
  <dcterms:modified xsi:type="dcterms:W3CDTF">2022-11-08T14:16:20Z</dcterms:modified>
</cp:coreProperties>
</file>